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400" r:id="rId2"/>
    <p:sldId id="257" r:id="rId3"/>
    <p:sldId id="260" r:id="rId4"/>
    <p:sldId id="261" r:id="rId5"/>
    <p:sldId id="262" r:id="rId6"/>
    <p:sldId id="393" r:id="rId7"/>
    <p:sldId id="274" r:id="rId8"/>
    <p:sldId id="399" r:id="rId9"/>
    <p:sldId id="401" r:id="rId10"/>
    <p:sldId id="402" r:id="rId11"/>
    <p:sldId id="404" r:id="rId12"/>
    <p:sldId id="405" r:id="rId13"/>
    <p:sldId id="406" r:id="rId14"/>
    <p:sldId id="407" r:id="rId15"/>
    <p:sldId id="408" r:id="rId16"/>
    <p:sldId id="409" r:id="rId17"/>
    <p:sldId id="410" r:id="rId18"/>
    <p:sldId id="403" r:id="rId19"/>
    <p:sldId id="263" r:id="rId20"/>
    <p:sldId id="264" r:id="rId21"/>
    <p:sldId id="265" r:id="rId22"/>
    <p:sldId id="266" r:id="rId23"/>
    <p:sldId id="269" r:id="rId24"/>
    <p:sldId id="267" r:id="rId25"/>
    <p:sldId id="270" r:id="rId26"/>
    <p:sldId id="268" r:id="rId27"/>
    <p:sldId id="286" r:id="rId28"/>
    <p:sldId id="276" r:id="rId29"/>
    <p:sldId id="277" r:id="rId30"/>
    <p:sldId id="278" r:id="rId31"/>
    <p:sldId id="280" r:id="rId32"/>
    <p:sldId id="279" r:id="rId33"/>
    <p:sldId id="281" r:id="rId34"/>
    <p:sldId id="282" r:id="rId35"/>
    <p:sldId id="283" r:id="rId36"/>
    <p:sldId id="284" r:id="rId37"/>
    <p:sldId id="285" r:id="rId38"/>
    <p:sldId id="287" r:id="rId39"/>
    <p:sldId id="288" r:id="rId40"/>
    <p:sldId id="289" r:id="rId41"/>
    <p:sldId id="411" r:id="rId42"/>
    <p:sldId id="412" r:id="rId43"/>
    <p:sldId id="413" r:id="rId44"/>
    <p:sldId id="414" r:id="rId45"/>
    <p:sldId id="415" r:id="rId46"/>
    <p:sldId id="417" r:id="rId47"/>
    <p:sldId id="418" r:id="rId48"/>
    <p:sldId id="416" r:id="rId49"/>
    <p:sldId id="290" r:id="rId50"/>
    <p:sldId id="366" r:id="rId51"/>
    <p:sldId id="350" r:id="rId52"/>
    <p:sldId id="336" r:id="rId53"/>
    <p:sldId id="337" r:id="rId54"/>
    <p:sldId id="338" r:id="rId55"/>
    <p:sldId id="333" r:id="rId56"/>
    <p:sldId id="334" r:id="rId57"/>
    <p:sldId id="335" r:id="rId58"/>
    <p:sldId id="382" r:id="rId59"/>
    <p:sldId id="426" r:id="rId60"/>
    <p:sldId id="390" r:id="rId61"/>
    <p:sldId id="391" r:id="rId62"/>
    <p:sldId id="392" r:id="rId63"/>
    <p:sldId id="395" r:id="rId64"/>
    <p:sldId id="396" r:id="rId65"/>
    <p:sldId id="397" r:id="rId66"/>
    <p:sldId id="398" r:id="rId67"/>
    <p:sldId id="419" r:id="rId68"/>
    <p:sldId id="420" r:id="rId69"/>
    <p:sldId id="421" r:id="rId70"/>
    <p:sldId id="422" r:id="rId71"/>
    <p:sldId id="424" r:id="rId72"/>
    <p:sldId id="425" r:id="rId73"/>
    <p:sldId id="42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2011232-C757-4060-AB46-C1C10D1E7E01}">
          <p14:sldIdLst>
            <p14:sldId id="400"/>
            <p14:sldId id="257"/>
            <p14:sldId id="260"/>
            <p14:sldId id="261"/>
            <p14:sldId id="262"/>
            <p14:sldId id="393"/>
            <p14:sldId id="274"/>
            <p14:sldId id="399"/>
          </p14:sldIdLst>
        </p14:section>
        <p14:section name="viewing" id="{FA068B61-BAD8-45F5-9D83-8397E5D182F7}">
          <p14:sldIdLst>
            <p14:sldId id="401"/>
            <p14:sldId id="402"/>
            <p14:sldId id="404"/>
            <p14:sldId id="405"/>
            <p14:sldId id="406"/>
            <p14:sldId id="407"/>
            <p14:sldId id="408"/>
            <p14:sldId id="409"/>
            <p14:sldId id="410"/>
            <p14:sldId id="403"/>
          </p14:sldIdLst>
        </p14:section>
        <p14:section name="dplyr" id="{D9A962A3-8B16-4908-8E56-CE5B211185AD}">
          <p14:sldIdLst>
            <p14:sldId id="263"/>
            <p14:sldId id="264"/>
            <p14:sldId id="265"/>
            <p14:sldId id="266"/>
            <p14:sldId id="269"/>
            <p14:sldId id="267"/>
            <p14:sldId id="270"/>
            <p14:sldId id="268"/>
            <p14:sldId id="286"/>
            <p14:sldId id="276"/>
            <p14:sldId id="277"/>
            <p14:sldId id="278"/>
            <p14:sldId id="280"/>
            <p14:sldId id="279"/>
            <p14:sldId id="281"/>
            <p14:sldId id="282"/>
            <p14:sldId id="283"/>
            <p14:sldId id="284"/>
            <p14:sldId id="285"/>
            <p14:sldId id="287"/>
            <p14:sldId id="288"/>
            <p14:sldId id="289"/>
            <p14:sldId id="411"/>
            <p14:sldId id="412"/>
            <p14:sldId id="413"/>
            <p14:sldId id="414"/>
            <p14:sldId id="415"/>
            <p14:sldId id="417"/>
            <p14:sldId id="418"/>
            <p14:sldId id="416"/>
          </p14:sldIdLst>
        </p14:section>
        <p14:section name="tidyr" id="{FC0E259B-889F-4624-B3F5-4639311D38B0}">
          <p14:sldIdLst>
            <p14:sldId id="290"/>
            <p14:sldId id="366"/>
            <p14:sldId id="350"/>
            <p14:sldId id="336"/>
            <p14:sldId id="337"/>
            <p14:sldId id="338"/>
            <p14:sldId id="333"/>
            <p14:sldId id="334"/>
            <p14:sldId id="335"/>
            <p14:sldId id="382"/>
            <p14:sldId id="426"/>
            <p14:sldId id="390"/>
            <p14:sldId id="391"/>
            <p14:sldId id="392"/>
            <p14:sldId id="395"/>
            <p14:sldId id="396"/>
            <p14:sldId id="397"/>
            <p14:sldId id="398"/>
          </p14:sldIdLst>
        </p14:section>
        <p14:section name="Putting it all together" id="{06BEB937-41A4-4EFE-9559-CD1433163B58}">
          <p14:sldIdLst>
            <p14:sldId id="419"/>
          </p14:sldIdLst>
        </p14:section>
        <p14:section name="janitor" id="{00D57BE8-F88E-4C8A-A9A4-C056B2ED01A5}">
          <p14:sldIdLst>
            <p14:sldId id="420"/>
            <p14:sldId id="421"/>
            <p14:sldId id="422"/>
          </p14:sldIdLst>
        </p14:section>
        <p14:section name="bonus" id="{064722BC-D066-4807-98DC-FF01C41F9179}">
          <p14:sldIdLst>
            <p14:sldId id="424"/>
            <p14:sldId id="425"/>
            <p14:sldId id="423"/>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55"/>
    <a:srgbClr val="ED7D31"/>
    <a:srgbClr val="FF746F"/>
    <a:srgbClr val="3BDA90"/>
    <a:srgbClr val="338533"/>
    <a:srgbClr val="8ED5E8"/>
    <a:srgbClr val="A5ECC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3" autoAdjust="0"/>
    <p:restoredTop sz="91580" autoAdjust="0"/>
  </p:normalViewPr>
  <p:slideViewPr>
    <p:cSldViewPr snapToGrid="0" showGuides="1">
      <p:cViewPr>
        <p:scale>
          <a:sx n="90" d="100"/>
          <a:sy n="90" d="100"/>
        </p:scale>
        <p:origin x="264" y="300"/>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EB48F1-F1D4-4816-A49B-D3C18F26BB2F}"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DA8C7-87D6-4F1C-BFF2-91640DBBE678}" type="slidenum">
              <a:rPr lang="en-US" smtClean="0"/>
              <a:t>‹#›</a:t>
            </a:fld>
            <a:endParaRPr lang="en-US"/>
          </a:p>
        </p:txBody>
      </p:sp>
    </p:spTree>
    <p:extLst>
      <p:ext uri="{BB962C8B-B14F-4D97-AF65-F5344CB8AC3E}">
        <p14:creationId xmlns:p14="http://schemas.microsoft.com/office/powerpoint/2010/main" val="3683569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Have everyone raise their hand and lower it once they’ve heard of one of the packages I mention</a:t>
            </a:r>
            <a:r>
              <a:rPr lang="en-US" i="0" dirty="0"/>
              <a:t>:</a:t>
            </a:r>
          </a:p>
          <a:p>
            <a:pPr marL="171450" indent="-171450">
              <a:buFont typeface="Arial" panose="020B0604020202020204" pitchFamily="34" charset="0"/>
              <a:buChar char="•"/>
            </a:pPr>
            <a:r>
              <a:rPr lang="en-US" i="0" dirty="0" err="1"/>
              <a:t>Readxl</a:t>
            </a:r>
            <a:endParaRPr lang="en-US" i="0" dirty="0"/>
          </a:p>
          <a:p>
            <a:pPr marL="171450" indent="-171450">
              <a:buFont typeface="Arial" panose="020B0604020202020204" pitchFamily="34" charset="0"/>
              <a:buChar char="•"/>
            </a:pPr>
            <a:r>
              <a:rPr lang="en-US" i="0" dirty="0"/>
              <a:t>Haven</a:t>
            </a:r>
          </a:p>
          <a:p>
            <a:pPr marL="171450" indent="-171450">
              <a:buFont typeface="Arial" panose="020B0604020202020204" pitchFamily="34" charset="0"/>
              <a:buChar char="•"/>
            </a:pPr>
            <a:r>
              <a:rPr lang="en-US" i="0" dirty="0"/>
              <a:t>Ggplot2</a:t>
            </a:r>
          </a:p>
          <a:p>
            <a:pPr marL="171450" indent="-171450">
              <a:buFont typeface="Arial" panose="020B0604020202020204" pitchFamily="34" charset="0"/>
              <a:buChar char="•"/>
            </a:pPr>
            <a:endParaRPr lang="en-US" i="0" dirty="0"/>
          </a:p>
          <a:p>
            <a:pPr marL="0" indent="0">
              <a:buFont typeface="Arial" panose="020B0604020202020204" pitchFamily="34" charset="0"/>
              <a:buNone/>
            </a:pPr>
            <a:r>
              <a:rPr lang="en-US" i="0" dirty="0"/>
              <a:t>Presumably everyone will have lowered their hands by this point.</a:t>
            </a:r>
            <a:endParaRPr lang="en-US" i="1" dirty="0"/>
          </a:p>
        </p:txBody>
      </p:sp>
      <p:sp>
        <p:nvSpPr>
          <p:cNvPr id="4" name="Slide Number Placeholder 3"/>
          <p:cNvSpPr>
            <a:spLocks noGrp="1"/>
          </p:cNvSpPr>
          <p:nvPr>
            <p:ph type="sldNum" sz="quarter" idx="10"/>
          </p:nvPr>
        </p:nvSpPr>
        <p:spPr/>
        <p:txBody>
          <a:bodyPr/>
          <a:lstStyle/>
          <a:p>
            <a:fld id="{6ABDA8C7-87D6-4F1C-BFF2-91640DBBE678}" type="slidenum">
              <a:rPr lang="en-US" smtClean="0"/>
              <a:t>2</a:t>
            </a:fld>
            <a:endParaRPr lang="en-US"/>
          </a:p>
        </p:txBody>
      </p:sp>
    </p:spTree>
    <p:extLst>
      <p:ext uri="{BB962C8B-B14F-4D97-AF65-F5344CB8AC3E}">
        <p14:creationId xmlns:p14="http://schemas.microsoft.com/office/powerpoint/2010/main" val="3238625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easy syntax, right? But that’s not where the select function is most useful. </a:t>
            </a:r>
          </a:p>
        </p:txBody>
      </p:sp>
      <p:sp>
        <p:nvSpPr>
          <p:cNvPr id="4" name="Slide Number Placeholder 3"/>
          <p:cNvSpPr>
            <a:spLocks noGrp="1"/>
          </p:cNvSpPr>
          <p:nvPr>
            <p:ph type="sldNum" sz="quarter" idx="10"/>
          </p:nvPr>
        </p:nvSpPr>
        <p:spPr/>
        <p:txBody>
          <a:bodyPr/>
          <a:lstStyle/>
          <a:p>
            <a:fld id="{6ABDA8C7-87D6-4F1C-BFF2-91640DBBE678}" type="slidenum">
              <a:rPr lang="en-US" smtClean="0"/>
              <a:t>21</a:t>
            </a:fld>
            <a:endParaRPr lang="en-US"/>
          </a:p>
        </p:txBody>
      </p:sp>
    </p:spTree>
    <p:extLst>
      <p:ext uri="{BB962C8B-B14F-4D97-AF65-F5344CB8AC3E}">
        <p14:creationId xmlns:p14="http://schemas.microsoft.com/office/powerpoint/2010/main" val="215887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I have 100 variables. I want to drop one variable from the dataset. How would you go about doing that? </a:t>
            </a:r>
          </a:p>
          <a:p>
            <a:endParaRPr lang="en-US" dirty="0"/>
          </a:p>
          <a:p>
            <a:r>
              <a:rPr lang="en-US" dirty="0"/>
              <a:t>The minus sign</a:t>
            </a:r>
          </a:p>
        </p:txBody>
      </p:sp>
      <p:sp>
        <p:nvSpPr>
          <p:cNvPr id="4" name="Slide Number Placeholder 3"/>
          <p:cNvSpPr>
            <a:spLocks noGrp="1"/>
          </p:cNvSpPr>
          <p:nvPr>
            <p:ph type="sldNum" sz="quarter" idx="10"/>
          </p:nvPr>
        </p:nvSpPr>
        <p:spPr/>
        <p:txBody>
          <a:bodyPr/>
          <a:lstStyle/>
          <a:p>
            <a:fld id="{6ABDA8C7-87D6-4F1C-BFF2-91640DBBE678}" type="slidenum">
              <a:rPr lang="en-US" smtClean="0"/>
              <a:t>22</a:t>
            </a:fld>
            <a:endParaRPr lang="en-US"/>
          </a:p>
        </p:txBody>
      </p:sp>
    </p:spTree>
    <p:extLst>
      <p:ext uri="{BB962C8B-B14F-4D97-AF65-F5344CB8AC3E}">
        <p14:creationId xmlns:p14="http://schemas.microsoft.com/office/powerpoint/2010/main" val="305935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renaming variables? A cinch within the select function. Just write the new name equals the old name!</a:t>
            </a:r>
          </a:p>
          <a:p>
            <a:endParaRPr lang="en-US" dirty="0"/>
          </a:p>
          <a:p>
            <a:r>
              <a:rPr lang="en-US" dirty="0"/>
              <a:t>Alternatively, the rename function does the exact same thing. </a:t>
            </a:r>
          </a:p>
        </p:txBody>
      </p:sp>
      <p:sp>
        <p:nvSpPr>
          <p:cNvPr id="4" name="Slide Number Placeholder 3"/>
          <p:cNvSpPr>
            <a:spLocks noGrp="1"/>
          </p:cNvSpPr>
          <p:nvPr>
            <p:ph type="sldNum" sz="quarter" idx="10"/>
          </p:nvPr>
        </p:nvSpPr>
        <p:spPr/>
        <p:txBody>
          <a:bodyPr/>
          <a:lstStyle/>
          <a:p>
            <a:fld id="{6ABDA8C7-87D6-4F1C-BFF2-91640DBBE678}" type="slidenum">
              <a:rPr lang="en-US" smtClean="0"/>
              <a:t>23</a:t>
            </a:fld>
            <a:endParaRPr lang="en-US"/>
          </a:p>
        </p:txBody>
      </p:sp>
    </p:spTree>
    <p:extLst>
      <p:ext uri="{BB962C8B-B14F-4D97-AF65-F5344CB8AC3E}">
        <p14:creationId xmlns:p14="http://schemas.microsoft.com/office/powerpoint/2010/main" val="1304783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in Qualtrics. You have a scale and you had Qualtrics number the variables so they all start with Q1 for one scale, Q2 for another, and so on. You just want the first scale. How do you do that? </a:t>
            </a:r>
          </a:p>
          <a:p>
            <a:endParaRPr lang="en-US" dirty="0"/>
          </a:p>
          <a:p>
            <a:r>
              <a:rPr lang="en-US" dirty="0"/>
              <a:t>You could just list all of the variables, Q1_1, Q1_2, etc. but there has to be a better way, right?</a:t>
            </a:r>
          </a:p>
          <a:p>
            <a:endParaRPr lang="en-US" dirty="0"/>
          </a:p>
          <a:p>
            <a:r>
              <a:rPr lang="en-US" dirty="0"/>
              <a:t>There is!</a:t>
            </a:r>
          </a:p>
        </p:txBody>
      </p:sp>
      <p:sp>
        <p:nvSpPr>
          <p:cNvPr id="4" name="Slide Number Placeholder 3"/>
          <p:cNvSpPr>
            <a:spLocks noGrp="1"/>
          </p:cNvSpPr>
          <p:nvPr>
            <p:ph type="sldNum" sz="quarter" idx="10"/>
          </p:nvPr>
        </p:nvSpPr>
        <p:spPr/>
        <p:txBody>
          <a:bodyPr/>
          <a:lstStyle/>
          <a:p>
            <a:fld id="{6ABDA8C7-87D6-4F1C-BFF2-91640DBBE678}" type="slidenum">
              <a:rPr lang="en-US" smtClean="0"/>
              <a:t>24</a:t>
            </a:fld>
            <a:endParaRPr lang="en-US"/>
          </a:p>
        </p:txBody>
      </p:sp>
    </p:spTree>
    <p:extLst>
      <p:ext uri="{BB962C8B-B14F-4D97-AF65-F5344CB8AC3E}">
        <p14:creationId xmlns:p14="http://schemas.microsoft.com/office/powerpoint/2010/main" val="3169974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imagine you download your Qualtrics data and because of the survey flow your variables are out of order. Or maybe you just want your primary outcome variable at the beginning of your dataset so you can see it easier. Just select those variables and then put everything() at the end!</a:t>
            </a:r>
          </a:p>
          <a:p>
            <a:endParaRPr lang="en-US" dirty="0"/>
          </a:p>
          <a:p>
            <a:endParaRPr lang="en-US" dirty="0"/>
          </a:p>
        </p:txBody>
      </p:sp>
      <p:sp>
        <p:nvSpPr>
          <p:cNvPr id="4" name="Slide Number Placeholder 3"/>
          <p:cNvSpPr>
            <a:spLocks noGrp="1"/>
          </p:cNvSpPr>
          <p:nvPr>
            <p:ph type="sldNum" sz="quarter" idx="10"/>
          </p:nvPr>
        </p:nvSpPr>
        <p:spPr/>
        <p:txBody>
          <a:bodyPr/>
          <a:lstStyle/>
          <a:p>
            <a:fld id="{6ABDA8C7-87D6-4F1C-BFF2-91640DBBE678}" type="slidenum">
              <a:rPr lang="en-US" smtClean="0"/>
              <a:t>25</a:t>
            </a:fld>
            <a:endParaRPr lang="en-US"/>
          </a:p>
        </p:txBody>
      </p:sp>
    </p:spTree>
    <p:extLst>
      <p:ext uri="{BB962C8B-B14F-4D97-AF65-F5344CB8AC3E}">
        <p14:creationId xmlns:p14="http://schemas.microsoft.com/office/powerpoint/2010/main" val="630699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you are working with that same Qualtrics dataset and there’s a bunch of </a:t>
            </a:r>
            <a:r>
              <a:rPr lang="en-US" dirty="0" err="1"/>
              <a:t>qual</a:t>
            </a:r>
            <a:r>
              <a:rPr lang="en-US" dirty="0"/>
              <a:t> data you’re going to analyze in another software, so you don’t need it in R. You just need the numeric data. Can we get rid of it? Easily!</a:t>
            </a:r>
          </a:p>
        </p:txBody>
      </p:sp>
      <p:sp>
        <p:nvSpPr>
          <p:cNvPr id="4" name="Slide Number Placeholder 3"/>
          <p:cNvSpPr>
            <a:spLocks noGrp="1"/>
          </p:cNvSpPr>
          <p:nvPr>
            <p:ph type="sldNum" sz="quarter" idx="10"/>
          </p:nvPr>
        </p:nvSpPr>
        <p:spPr/>
        <p:txBody>
          <a:bodyPr/>
          <a:lstStyle/>
          <a:p>
            <a:fld id="{6ABDA8C7-87D6-4F1C-BFF2-91640DBBE678}" type="slidenum">
              <a:rPr lang="en-US" smtClean="0"/>
              <a:t>26</a:t>
            </a:fld>
            <a:endParaRPr lang="en-US"/>
          </a:p>
        </p:txBody>
      </p:sp>
    </p:spTree>
    <p:extLst>
      <p:ext uri="{BB962C8B-B14F-4D97-AF65-F5344CB8AC3E}">
        <p14:creationId xmlns:p14="http://schemas.microsoft.com/office/powerpoint/2010/main" val="844421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Stone Cold Steve Austin says it’s your turn!</a:t>
            </a:r>
          </a:p>
        </p:txBody>
      </p:sp>
      <p:sp>
        <p:nvSpPr>
          <p:cNvPr id="4" name="Slide Number Placeholder 3"/>
          <p:cNvSpPr>
            <a:spLocks noGrp="1"/>
          </p:cNvSpPr>
          <p:nvPr>
            <p:ph type="sldNum" sz="quarter" idx="5"/>
          </p:nvPr>
        </p:nvSpPr>
        <p:spPr/>
        <p:txBody>
          <a:bodyPr/>
          <a:lstStyle/>
          <a:p>
            <a:fld id="{6ABDA8C7-87D6-4F1C-BFF2-91640DBBE678}" type="slidenum">
              <a:rPr lang="en-US" smtClean="0"/>
              <a:t>27</a:t>
            </a:fld>
            <a:endParaRPr lang="en-US"/>
          </a:p>
        </p:txBody>
      </p:sp>
    </p:spTree>
    <p:extLst>
      <p:ext uri="{BB962C8B-B14F-4D97-AF65-F5344CB8AC3E}">
        <p14:creationId xmlns:p14="http://schemas.microsoft.com/office/powerpoint/2010/main" val="3479299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is to rows as select is to columns. </a:t>
            </a:r>
          </a:p>
          <a:p>
            <a:endParaRPr lang="en-US" dirty="0"/>
          </a:p>
          <a:p>
            <a:r>
              <a:rPr lang="en-US" dirty="0"/>
              <a:t>NOTE THE DOUBLE EQUALS!</a:t>
            </a:r>
          </a:p>
        </p:txBody>
      </p:sp>
      <p:sp>
        <p:nvSpPr>
          <p:cNvPr id="4" name="Slide Number Placeholder 3"/>
          <p:cNvSpPr>
            <a:spLocks noGrp="1"/>
          </p:cNvSpPr>
          <p:nvPr>
            <p:ph type="sldNum" sz="quarter" idx="10"/>
          </p:nvPr>
        </p:nvSpPr>
        <p:spPr/>
        <p:txBody>
          <a:bodyPr/>
          <a:lstStyle/>
          <a:p>
            <a:fld id="{6ABDA8C7-87D6-4F1C-BFF2-91640DBBE678}" type="slidenum">
              <a:rPr lang="en-US" smtClean="0"/>
              <a:t>28</a:t>
            </a:fld>
            <a:endParaRPr lang="en-US"/>
          </a:p>
        </p:txBody>
      </p:sp>
    </p:spTree>
    <p:extLst>
      <p:ext uri="{BB962C8B-B14F-4D97-AF65-F5344CB8AC3E}">
        <p14:creationId xmlns:p14="http://schemas.microsoft.com/office/powerpoint/2010/main" val="2465978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DA8C7-87D6-4F1C-BFF2-91640DBBE678}" type="slidenum">
              <a:rPr lang="en-US" smtClean="0"/>
              <a:t>29</a:t>
            </a:fld>
            <a:endParaRPr lang="en-US"/>
          </a:p>
        </p:txBody>
      </p:sp>
    </p:spTree>
    <p:extLst>
      <p:ext uri="{BB962C8B-B14F-4D97-AF65-F5344CB8AC3E}">
        <p14:creationId xmlns:p14="http://schemas.microsoft.com/office/powerpoint/2010/main" val="2925813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DA8C7-87D6-4F1C-BFF2-91640DBBE678}" type="slidenum">
              <a:rPr lang="en-US" smtClean="0"/>
              <a:t>30</a:t>
            </a:fld>
            <a:endParaRPr lang="en-US"/>
          </a:p>
        </p:txBody>
      </p:sp>
    </p:spTree>
    <p:extLst>
      <p:ext uri="{BB962C8B-B14F-4D97-AF65-F5344CB8AC3E}">
        <p14:creationId xmlns:p14="http://schemas.microsoft.com/office/powerpoint/2010/main" val="3007950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Have everyone raise their hand and lower it once they’ve heard of one of the packages I mention</a:t>
            </a:r>
            <a:r>
              <a:rPr lang="en-US" i="0" dirty="0"/>
              <a:t>:</a:t>
            </a:r>
          </a:p>
          <a:p>
            <a:pPr marL="171450" indent="-171450">
              <a:buFont typeface="Arial" panose="020B0604020202020204" pitchFamily="34" charset="0"/>
              <a:buChar char="•"/>
            </a:pPr>
            <a:r>
              <a:rPr lang="en-US" i="0" dirty="0" err="1"/>
              <a:t>Readxl</a:t>
            </a:r>
            <a:endParaRPr lang="en-US" i="0" dirty="0"/>
          </a:p>
          <a:p>
            <a:pPr marL="171450" indent="-171450">
              <a:buFont typeface="Arial" panose="020B0604020202020204" pitchFamily="34" charset="0"/>
              <a:buChar char="•"/>
            </a:pPr>
            <a:r>
              <a:rPr lang="en-US" i="0" dirty="0"/>
              <a:t>Haven</a:t>
            </a:r>
          </a:p>
          <a:p>
            <a:pPr marL="171450" indent="-171450">
              <a:buFont typeface="Arial" panose="020B0604020202020204" pitchFamily="34" charset="0"/>
              <a:buChar char="•"/>
            </a:pPr>
            <a:r>
              <a:rPr lang="en-US" i="0" dirty="0"/>
              <a:t>Ggplot2</a:t>
            </a:r>
          </a:p>
          <a:p>
            <a:pPr marL="171450" indent="-171450">
              <a:buFont typeface="Arial" panose="020B0604020202020204" pitchFamily="34" charset="0"/>
              <a:buChar char="•"/>
            </a:pPr>
            <a:endParaRPr lang="en-US" i="0" dirty="0"/>
          </a:p>
          <a:p>
            <a:pPr marL="0" indent="0">
              <a:buFont typeface="Arial" panose="020B0604020202020204" pitchFamily="34" charset="0"/>
              <a:buNone/>
            </a:pPr>
            <a:r>
              <a:rPr lang="en-US" i="0" dirty="0"/>
              <a:t>Presumably everyone will have lowered their hands by this point.</a:t>
            </a:r>
            <a:endParaRPr lang="en-US" i="1" dirty="0"/>
          </a:p>
        </p:txBody>
      </p:sp>
      <p:sp>
        <p:nvSpPr>
          <p:cNvPr id="4" name="Slide Number Placeholder 3"/>
          <p:cNvSpPr>
            <a:spLocks noGrp="1"/>
          </p:cNvSpPr>
          <p:nvPr>
            <p:ph type="sldNum" sz="quarter" idx="10"/>
          </p:nvPr>
        </p:nvSpPr>
        <p:spPr/>
        <p:txBody>
          <a:bodyPr/>
          <a:lstStyle/>
          <a:p>
            <a:fld id="{6ABDA8C7-87D6-4F1C-BFF2-91640DBBE678}" type="slidenum">
              <a:rPr lang="en-US" smtClean="0"/>
              <a:t>3</a:t>
            </a:fld>
            <a:endParaRPr lang="en-US"/>
          </a:p>
        </p:txBody>
      </p:sp>
    </p:spTree>
    <p:extLst>
      <p:ext uri="{BB962C8B-B14F-4D97-AF65-F5344CB8AC3E}">
        <p14:creationId xmlns:p14="http://schemas.microsoft.com/office/powerpoint/2010/main" val="3286674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Arrange is to reordering rows as select can reorder columns.</a:t>
            </a:r>
          </a:p>
        </p:txBody>
      </p:sp>
      <p:sp>
        <p:nvSpPr>
          <p:cNvPr id="4" name="Slide Number Placeholder 3"/>
          <p:cNvSpPr>
            <a:spLocks noGrp="1"/>
          </p:cNvSpPr>
          <p:nvPr>
            <p:ph type="sldNum" sz="quarter" idx="10"/>
          </p:nvPr>
        </p:nvSpPr>
        <p:spPr/>
        <p:txBody>
          <a:bodyPr/>
          <a:lstStyle/>
          <a:p>
            <a:fld id="{6ABDA8C7-87D6-4F1C-BFF2-91640DBBE678}" type="slidenum">
              <a:rPr lang="en-US" smtClean="0"/>
              <a:t>31</a:t>
            </a:fld>
            <a:endParaRPr lang="en-US"/>
          </a:p>
        </p:txBody>
      </p:sp>
    </p:spTree>
    <p:extLst>
      <p:ext uri="{BB962C8B-B14F-4D97-AF65-F5344CB8AC3E}">
        <p14:creationId xmlns:p14="http://schemas.microsoft.com/office/powerpoint/2010/main" val="3639420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Stone Cold Steve Austin says it’s your turn!</a:t>
            </a:r>
          </a:p>
        </p:txBody>
      </p:sp>
      <p:sp>
        <p:nvSpPr>
          <p:cNvPr id="4" name="Slide Number Placeholder 3"/>
          <p:cNvSpPr>
            <a:spLocks noGrp="1"/>
          </p:cNvSpPr>
          <p:nvPr>
            <p:ph type="sldNum" sz="quarter" idx="5"/>
          </p:nvPr>
        </p:nvSpPr>
        <p:spPr/>
        <p:txBody>
          <a:bodyPr/>
          <a:lstStyle/>
          <a:p>
            <a:fld id="{6ABDA8C7-87D6-4F1C-BFF2-91640DBBE678}" type="slidenum">
              <a:rPr lang="en-US" smtClean="0"/>
              <a:t>32</a:t>
            </a:fld>
            <a:endParaRPr lang="en-US"/>
          </a:p>
        </p:txBody>
      </p:sp>
    </p:spTree>
    <p:extLst>
      <p:ext uri="{BB962C8B-B14F-4D97-AF65-F5344CB8AC3E}">
        <p14:creationId xmlns:p14="http://schemas.microsoft.com/office/powerpoint/2010/main" val="4118281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it together. Assume I have a dataset and I want just Q1 and age, </a:t>
            </a:r>
          </a:p>
          <a:p>
            <a:endParaRPr lang="en-US" dirty="0"/>
          </a:p>
          <a:p>
            <a:r>
              <a:rPr lang="en-US" dirty="0"/>
              <a:t>I want to filter out the people 18 and older</a:t>
            </a:r>
          </a:p>
          <a:p>
            <a:endParaRPr lang="en-US" dirty="0"/>
          </a:p>
          <a:p>
            <a:r>
              <a:rPr lang="en-US" dirty="0"/>
              <a:t>And then I just want to double-check that worked by using the arrange feature. </a:t>
            </a:r>
          </a:p>
          <a:p>
            <a:endParaRPr lang="en-US" dirty="0"/>
          </a:p>
          <a:p>
            <a:r>
              <a:rPr lang="en-US" dirty="0"/>
              <a:t>How annoying is that?! Not only am I assigning to new dataset each row, but I’m writing the name of the dataset over and over. </a:t>
            </a:r>
          </a:p>
        </p:txBody>
      </p:sp>
      <p:sp>
        <p:nvSpPr>
          <p:cNvPr id="4" name="Slide Number Placeholder 3"/>
          <p:cNvSpPr>
            <a:spLocks noGrp="1"/>
          </p:cNvSpPr>
          <p:nvPr>
            <p:ph type="sldNum" sz="quarter" idx="10"/>
          </p:nvPr>
        </p:nvSpPr>
        <p:spPr/>
        <p:txBody>
          <a:bodyPr/>
          <a:lstStyle/>
          <a:p>
            <a:fld id="{6ABDA8C7-87D6-4F1C-BFF2-91640DBBE678}" type="slidenum">
              <a:rPr lang="en-US" smtClean="0"/>
              <a:t>33</a:t>
            </a:fld>
            <a:endParaRPr lang="en-US"/>
          </a:p>
        </p:txBody>
      </p:sp>
    </p:spTree>
    <p:extLst>
      <p:ext uri="{BB962C8B-B14F-4D97-AF65-F5344CB8AC3E}">
        <p14:creationId xmlns:p14="http://schemas.microsoft.com/office/powerpoint/2010/main" val="2266708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code looks like simplified. </a:t>
            </a:r>
          </a:p>
          <a:p>
            <a:endParaRPr lang="en-US" dirty="0"/>
          </a:p>
          <a:p>
            <a:r>
              <a:rPr lang="en-US" dirty="0"/>
              <a:t>You’re probably looking at it like what the heck is going on?! What is that percent, greater than, percent thing? </a:t>
            </a:r>
          </a:p>
          <a:p>
            <a:endParaRPr lang="en-US" dirty="0"/>
          </a:p>
          <a:p>
            <a:r>
              <a:rPr lang="en-US" dirty="0"/>
              <a:t>That is called a pipe. </a:t>
            </a:r>
          </a:p>
        </p:txBody>
      </p:sp>
      <p:sp>
        <p:nvSpPr>
          <p:cNvPr id="4" name="Slide Number Placeholder 3"/>
          <p:cNvSpPr>
            <a:spLocks noGrp="1"/>
          </p:cNvSpPr>
          <p:nvPr>
            <p:ph type="sldNum" sz="quarter" idx="10"/>
          </p:nvPr>
        </p:nvSpPr>
        <p:spPr/>
        <p:txBody>
          <a:bodyPr/>
          <a:lstStyle/>
          <a:p>
            <a:fld id="{6ABDA8C7-87D6-4F1C-BFF2-91640DBBE678}" type="slidenum">
              <a:rPr lang="en-US" smtClean="0"/>
              <a:t>34</a:t>
            </a:fld>
            <a:endParaRPr lang="en-US"/>
          </a:p>
        </p:txBody>
      </p:sp>
    </p:spTree>
    <p:extLst>
      <p:ext uri="{BB962C8B-B14F-4D97-AF65-F5344CB8AC3E}">
        <p14:creationId xmlns:p14="http://schemas.microsoft.com/office/powerpoint/2010/main" val="329616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pipe essentially pulls out the first argument of a function, typically the dataset, into it’s own line and pipes it into every subsequent function you call. So let’s go back to the previous example.</a:t>
            </a:r>
          </a:p>
        </p:txBody>
      </p:sp>
      <p:sp>
        <p:nvSpPr>
          <p:cNvPr id="4" name="Slide Number Placeholder 3"/>
          <p:cNvSpPr>
            <a:spLocks noGrp="1"/>
          </p:cNvSpPr>
          <p:nvPr>
            <p:ph type="sldNum" sz="quarter" idx="10"/>
          </p:nvPr>
        </p:nvSpPr>
        <p:spPr/>
        <p:txBody>
          <a:bodyPr/>
          <a:lstStyle/>
          <a:p>
            <a:fld id="{6ABDA8C7-87D6-4F1C-BFF2-91640DBBE678}" type="slidenum">
              <a:rPr lang="en-US" smtClean="0"/>
              <a:t>35</a:t>
            </a:fld>
            <a:endParaRPr lang="en-US"/>
          </a:p>
        </p:txBody>
      </p:sp>
    </p:spTree>
    <p:extLst>
      <p:ext uri="{BB962C8B-B14F-4D97-AF65-F5344CB8AC3E}">
        <p14:creationId xmlns:p14="http://schemas.microsoft.com/office/powerpoint/2010/main" val="2263281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we’re going to call the dataset we’re going to work with, then put the pipe after it. We will no longer have to call the dataset again!</a:t>
            </a:r>
          </a:p>
          <a:p>
            <a:endParaRPr lang="en-US" dirty="0"/>
          </a:p>
          <a:p>
            <a:r>
              <a:rPr lang="en-US" dirty="0"/>
              <a:t>Then, we use our next verb and go straight to what we want to do with the </a:t>
            </a:r>
            <a:r>
              <a:rPr lang="en-US" dirty="0" err="1"/>
              <a:t>dat</a:t>
            </a:r>
            <a:r>
              <a:rPr lang="en-US" dirty="0"/>
              <a:t> dataset without calling it because the pipe told it to use the </a:t>
            </a:r>
            <a:r>
              <a:rPr lang="en-US" dirty="0" err="1"/>
              <a:t>dat</a:t>
            </a:r>
            <a:r>
              <a:rPr lang="en-US" dirty="0"/>
              <a:t> dataset already!</a:t>
            </a:r>
            <a:endParaRPr lang="en-US" i="1" dirty="0"/>
          </a:p>
          <a:p>
            <a:endParaRPr lang="en-US" i="1" dirty="0"/>
          </a:p>
          <a:p>
            <a:r>
              <a:rPr lang="en-US" i="0" dirty="0"/>
              <a:t>THEN we filter for individuals greater than 18.</a:t>
            </a:r>
          </a:p>
          <a:p>
            <a:endParaRPr lang="en-US" i="0" dirty="0"/>
          </a:p>
          <a:p>
            <a:r>
              <a:rPr lang="en-US" i="0" dirty="0"/>
              <a:t>THEN we arrange ascending by age. </a:t>
            </a:r>
          </a:p>
          <a:p>
            <a:endParaRPr lang="en-US" i="0" dirty="0"/>
          </a:p>
          <a:p>
            <a:r>
              <a:rPr lang="en-US" i="0" dirty="0"/>
              <a:t>If we want, we can even assign the results of what we do to a dataset. Notice again, we only do this once!</a:t>
            </a:r>
          </a:p>
        </p:txBody>
      </p:sp>
      <p:sp>
        <p:nvSpPr>
          <p:cNvPr id="4" name="Slide Number Placeholder 3"/>
          <p:cNvSpPr>
            <a:spLocks noGrp="1"/>
          </p:cNvSpPr>
          <p:nvPr>
            <p:ph type="sldNum" sz="quarter" idx="10"/>
          </p:nvPr>
        </p:nvSpPr>
        <p:spPr/>
        <p:txBody>
          <a:bodyPr/>
          <a:lstStyle/>
          <a:p>
            <a:fld id="{6ABDA8C7-87D6-4F1C-BFF2-91640DBBE678}" type="slidenum">
              <a:rPr lang="en-US" smtClean="0"/>
              <a:t>36</a:t>
            </a:fld>
            <a:endParaRPr lang="en-US"/>
          </a:p>
        </p:txBody>
      </p:sp>
    </p:spTree>
    <p:extLst>
      <p:ext uri="{BB962C8B-B14F-4D97-AF65-F5344CB8AC3E}">
        <p14:creationId xmlns:p14="http://schemas.microsoft.com/office/powerpoint/2010/main" val="3769833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Stone Cold Steve Austin says we’ll wait a bit until we try out the pipe </a:t>
            </a:r>
            <a:r>
              <a:rPr lang="en-US" dirty="0">
                <a:sym typeface="Wingdings" panose="05000000000000000000" pitchFamily="2" charset="2"/>
              </a:rPr>
              <a:t> he’s not convinced yet of how cool it is</a:t>
            </a:r>
            <a:endParaRPr lang="en-US" dirty="0"/>
          </a:p>
        </p:txBody>
      </p:sp>
      <p:sp>
        <p:nvSpPr>
          <p:cNvPr id="4" name="Slide Number Placeholder 3"/>
          <p:cNvSpPr>
            <a:spLocks noGrp="1"/>
          </p:cNvSpPr>
          <p:nvPr>
            <p:ph type="sldNum" sz="quarter" idx="5"/>
          </p:nvPr>
        </p:nvSpPr>
        <p:spPr/>
        <p:txBody>
          <a:bodyPr/>
          <a:lstStyle/>
          <a:p>
            <a:fld id="{6ABDA8C7-87D6-4F1C-BFF2-91640DBBE678}" type="slidenum">
              <a:rPr lang="en-US" smtClean="0"/>
              <a:t>37</a:t>
            </a:fld>
            <a:endParaRPr lang="en-US"/>
          </a:p>
        </p:txBody>
      </p:sp>
    </p:spTree>
    <p:extLst>
      <p:ext uri="{BB962C8B-B14F-4D97-AF65-F5344CB8AC3E}">
        <p14:creationId xmlns:p14="http://schemas.microsoft.com/office/powerpoint/2010/main" val="124262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creates new columns based on math. </a:t>
            </a:r>
          </a:p>
          <a:p>
            <a:endParaRPr lang="en-US" dirty="0"/>
          </a:p>
          <a:p>
            <a:r>
              <a:rPr lang="en-US" dirty="0"/>
              <a:t>The transmute option is similar to the mutate option except that it returns ONLY the resulting columns you’ve created, not all of them. Mutate returns your dataset PLUS your new columns.</a:t>
            </a:r>
          </a:p>
        </p:txBody>
      </p:sp>
      <p:sp>
        <p:nvSpPr>
          <p:cNvPr id="4" name="Slide Number Placeholder 3"/>
          <p:cNvSpPr>
            <a:spLocks noGrp="1"/>
          </p:cNvSpPr>
          <p:nvPr>
            <p:ph type="sldNum" sz="quarter" idx="10"/>
          </p:nvPr>
        </p:nvSpPr>
        <p:spPr/>
        <p:txBody>
          <a:bodyPr/>
          <a:lstStyle/>
          <a:p>
            <a:fld id="{6ABDA8C7-87D6-4F1C-BFF2-91640DBBE678}" type="slidenum">
              <a:rPr lang="en-US" smtClean="0"/>
              <a:t>38</a:t>
            </a:fld>
            <a:endParaRPr lang="en-US"/>
          </a:p>
        </p:txBody>
      </p:sp>
    </p:spTree>
    <p:extLst>
      <p:ext uri="{BB962C8B-B14F-4D97-AF65-F5344CB8AC3E}">
        <p14:creationId xmlns:p14="http://schemas.microsoft.com/office/powerpoint/2010/main" val="166390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creating means of scales is not as intuitive as one might like in </a:t>
            </a:r>
            <a:r>
              <a:rPr lang="en-US" dirty="0" err="1"/>
              <a:t>dplyr</a:t>
            </a:r>
            <a:r>
              <a:rPr lang="en-US" dirty="0"/>
              <a:t>. One day I hope they fix this but for now this is what we have to work with. </a:t>
            </a:r>
          </a:p>
          <a:p>
            <a:endParaRPr lang="en-US" dirty="0"/>
          </a:p>
          <a:p>
            <a:r>
              <a:rPr lang="en-US" dirty="0"/>
              <a:t>You’re probably wondering what the dot is. Can anyone guess? It is the filler for the dataset name, or “</a:t>
            </a:r>
            <a:r>
              <a:rPr lang="en-US" dirty="0" err="1"/>
              <a:t>dat</a:t>
            </a:r>
            <a:r>
              <a:rPr lang="en-US" dirty="0"/>
              <a:t>!” In this case, we are calling the dataset </a:t>
            </a:r>
            <a:r>
              <a:rPr lang="en-US" i="1" dirty="0"/>
              <a:t>again</a:t>
            </a:r>
            <a:r>
              <a:rPr lang="en-US" i="0" dirty="0"/>
              <a:t> but the pipe doesn’t know how to deal with that so we put a period to indicate to R that the dataset name goes here again. </a:t>
            </a:r>
            <a:endParaRPr lang="en-US" dirty="0"/>
          </a:p>
        </p:txBody>
      </p:sp>
      <p:sp>
        <p:nvSpPr>
          <p:cNvPr id="4" name="Slide Number Placeholder 3"/>
          <p:cNvSpPr>
            <a:spLocks noGrp="1"/>
          </p:cNvSpPr>
          <p:nvPr>
            <p:ph type="sldNum" sz="quarter" idx="10"/>
          </p:nvPr>
        </p:nvSpPr>
        <p:spPr/>
        <p:txBody>
          <a:bodyPr/>
          <a:lstStyle/>
          <a:p>
            <a:fld id="{6ABDA8C7-87D6-4F1C-BFF2-91640DBBE678}" type="slidenum">
              <a:rPr lang="en-US" smtClean="0"/>
              <a:t>39</a:t>
            </a:fld>
            <a:endParaRPr lang="en-US"/>
          </a:p>
        </p:txBody>
      </p:sp>
    </p:spTree>
    <p:extLst>
      <p:ext uri="{BB962C8B-B14F-4D97-AF65-F5344CB8AC3E}">
        <p14:creationId xmlns:p14="http://schemas.microsoft.com/office/powerpoint/2010/main" val="1294360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still use the </a:t>
            </a:r>
            <a:r>
              <a:rPr lang="en-US" dirty="0" err="1"/>
              <a:t>startsWith</a:t>
            </a:r>
            <a:r>
              <a:rPr lang="en-US" dirty="0"/>
              <a:t>, </a:t>
            </a:r>
            <a:r>
              <a:rPr lang="en-US" dirty="0" err="1"/>
              <a:t>endsWith</a:t>
            </a:r>
            <a:r>
              <a:rPr lang="en-US" dirty="0"/>
              <a:t>, and contains words here. But note the extra work we have to do here. We have to specifically say it’s the names of the dataset we’re working with. Can anyone notice the other thing that’s different?</a:t>
            </a:r>
          </a:p>
          <a:p>
            <a:endParaRPr lang="en-US" dirty="0"/>
          </a:p>
          <a:p>
            <a:r>
              <a:rPr lang="en-US" dirty="0"/>
              <a:t>We don’t use an underscore with </a:t>
            </a:r>
            <a:r>
              <a:rPr lang="en-US" dirty="0" err="1"/>
              <a:t>startsWith</a:t>
            </a:r>
            <a:r>
              <a:rPr lang="en-US" dirty="0"/>
              <a:t> and </a:t>
            </a:r>
            <a:r>
              <a:rPr lang="en-US" dirty="0" err="1"/>
              <a:t>endsWith</a:t>
            </a:r>
            <a:r>
              <a:rPr lang="en-US" dirty="0"/>
              <a:t>. Instead, the W is capitalized. This is because we’re using the base R functions, not the </a:t>
            </a:r>
            <a:r>
              <a:rPr lang="en-US" dirty="0" err="1"/>
              <a:t>dplyr</a:t>
            </a:r>
            <a:r>
              <a:rPr lang="en-US" dirty="0"/>
              <a:t> functions! So this isn’t the prettiest solution, but once you get the hang of it </a:t>
            </a:r>
            <a:r>
              <a:rPr lang="en-US" dirty="0" err="1"/>
              <a:t>it</a:t>
            </a:r>
            <a:r>
              <a:rPr lang="en-US" dirty="0"/>
              <a:t> works out great. There may be better packages out there for this work, however. </a:t>
            </a:r>
          </a:p>
        </p:txBody>
      </p:sp>
      <p:sp>
        <p:nvSpPr>
          <p:cNvPr id="4" name="Slide Number Placeholder 3"/>
          <p:cNvSpPr>
            <a:spLocks noGrp="1"/>
          </p:cNvSpPr>
          <p:nvPr>
            <p:ph type="sldNum" sz="quarter" idx="10"/>
          </p:nvPr>
        </p:nvSpPr>
        <p:spPr/>
        <p:txBody>
          <a:bodyPr/>
          <a:lstStyle/>
          <a:p>
            <a:fld id="{6ABDA8C7-87D6-4F1C-BFF2-91640DBBE678}" type="slidenum">
              <a:rPr lang="en-US" smtClean="0"/>
              <a:t>40</a:t>
            </a:fld>
            <a:endParaRPr lang="en-US"/>
          </a:p>
        </p:txBody>
      </p:sp>
    </p:spTree>
    <p:extLst>
      <p:ext uri="{BB962C8B-B14F-4D97-AF65-F5344CB8AC3E}">
        <p14:creationId xmlns:p14="http://schemas.microsoft.com/office/powerpoint/2010/main" val="1018001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Have everyone raise their hand and lower it once they’ve heard of one of the packages I mention</a:t>
            </a:r>
            <a:r>
              <a:rPr lang="en-US" i="0" dirty="0"/>
              <a:t>:</a:t>
            </a:r>
          </a:p>
          <a:p>
            <a:pPr marL="171450" indent="-171450">
              <a:buFont typeface="Arial" panose="020B0604020202020204" pitchFamily="34" charset="0"/>
              <a:buChar char="•"/>
            </a:pPr>
            <a:r>
              <a:rPr lang="en-US" i="0" dirty="0" err="1"/>
              <a:t>Readxl</a:t>
            </a:r>
            <a:endParaRPr lang="en-US" i="0" dirty="0"/>
          </a:p>
          <a:p>
            <a:pPr marL="171450" indent="-171450">
              <a:buFont typeface="Arial" panose="020B0604020202020204" pitchFamily="34" charset="0"/>
              <a:buChar char="•"/>
            </a:pPr>
            <a:r>
              <a:rPr lang="en-US" i="0" dirty="0"/>
              <a:t>Haven</a:t>
            </a:r>
          </a:p>
          <a:p>
            <a:pPr marL="171450" indent="-171450">
              <a:buFont typeface="Arial" panose="020B0604020202020204" pitchFamily="34" charset="0"/>
              <a:buChar char="•"/>
            </a:pPr>
            <a:r>
              <a:rPr lang="en-US" i="0" dirty="0"/>
              <a:t>Ggplot2</a:t>
            </a:r>
          </a:p>
          <a:p>
            <a:pPr marL="171450" indent="-171450">
              <a:buFont typeface="Arial" panose="020B0604020202020204" pitchFamily="34" charset="0"/>
              <a:buChar char="•"/>
            </a:pPr>
            <a:endParaRPr lang="en-US" i="0" dirty="0"/>
          </a:p>
          <a:p>
            <a:pPr marL="0" indent="0">
              <a:buFont typeface="Arial" panose="020B0604020202020204" pitchFamily="34" charset="0"/>
              <a:buNone/>
            </a:pPr>
            <a:r>
              <a:rPr lang="en-US" i="0" dirty="0"/>
              <a:t>Presumably everyone will have lowered their hands by this point.</a:t>
            </a:r>
            <a:endParaRPr lang="en-US" i="1" dirty="0"/>
          </a:p>
        </p:txBody>
      </p:sp>
      <p:sp>
        <p:nvSpPr>
          <p:cNvPr id="4" name="Slide Number Placeholder 3"/>
          <p:cNvSpPr>
            <a:spLocks noGrp="1"/>
          </p:cNvSpPr>
          <p:nvPr>
            <p:ph type="sldNum" sz="quarter" idx="10"/>
          </p:nvPr>
        </p:nvSpPr>
        <p:spPr/>
        <p:txBody>
          <a:bodyPr/>
          <a:lstStyle/>
          <a:p>
            <a:fld id="{6ABDA8C7-87D6-4F1C-BFF2-91640DBBE678}" type="slidenum">
              <a:rPr lang="en-US" smtClean="0"/>
              <a:t>4</a:t>
            </a:fld>
            <a:endParaRPr lang="en-US"/>
          </a:p>
        </p:txBody>
      </p:sp>
    </p:spTree>
    <p:extLst>
      <p:ext uri="{BB962C8B-B14F-4D97-AF65-F5344CB8AC3E}">
        <p14:creationId xmlns:p14="http://schemas.microsoft.com/office/powerpoint/2010/main" val="1205351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Stone Cold Steve Austin says it’s your turn!</a:t>
            </a:r>
          </a:p>
        </p:txBody>
      </p:sp>
      <p:sp>
        <p:nvSpPr>
          <p:cNvPr id="4" name="Slide Number Placeholder 3"/>
          <p:cNvSpPr>
            <a:spLocks noGrp="1"/>
          </p:cNvSpPr>
          <p:nvPr>
            <p:ph type="sldNum" sz="quarter" idx="5"/>
          </p:nvPr>
        </p:nvSpPr>
        <p:spPr/>
        <p:txBody>
          <a:bodyPr/>
          <a:lstStyle/>
          <a:p>
            <a:fld id="{6ABDA8C7-87D6-4F1C-BFF2-91640DBBE678}" type="slidenum">
              <a:rPr lang="en-US" smtClean="0"/>
              <a:t>41</a:t>
            </a:fld>
            <a:endParaRPr lang="en-US"/>
          </a:p>
        </p:txBody>
      </p:sp>
    </p:spTree>
    <p:extLst>
      <p:ext uri="{BB962C8B-B14F-4D97-AF65-F5344CB8AC3E}">
        <p14:creationId xmlns:p14="http://schemas.microsoft.com/office/powerpoint/2010/main" val="964916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t>
            </a:r>
            <a:r>
              <a:rPr lang="en-US" dirty="0" err="1"/>
              <a:t>summarise</a:t>
            </a:r>
            <a:r>
              <a:rPr lang="en-US" dirty="0"/>
              <a:t> function, we can do summaries of a variety of statistics like the count, mean, max, min, standard deviation, sum, median, IQR, and more.  We can even use math to create our own statistics if we’d like. </a:t>
            </a:r>
          </a:p>
          <a:p>
            <a:endParaRPr lang="en-US" dirty="0"/>
          </a:p>
          <a:p>
            <a:r>
              <a:rPr lang="en-US" dirty="0"/>
              <a:t>Note that I am using the UK variant of the word </a:t>
            </a:r>
            <a:r>
              <a:rPr lang="en-US" dirty="0" err="1"/>
              <a:t>summarise</a:t>
            </a:r>
            <a:r>
              <a:rPr lang="en-US" dirty="0"/>
              <a:t>. You can use the US version with the z, but I prefer not to use it because so many packages have the summarize function. Sometimes it uses the wrong one and I’d rather just ensure it’s using the </a:t>
            </a:r>
            <a:r>
              <a:rPr lang="en-US" dirty="0" err="1"/>
              <a:t>dplyr</a:t>
            </a:r>
            <a:r>
              <a:rPr lang="en-US" dirty="0"/>
              <a:t> </a:t>
            </a:r>
            <a:r>
              <a:rPr lang="en-US" dirty="0" err="1"/>
              <a:t>summarise</a:t>
            </a:r>
            <a:r>
              <a:rPr lang="en-US" dirty="0"/>
              <a:t> and not some other package’s summarize.</a:t>
            </a:r>
          </a:p>
          <a:p>
            <a:endParaRPr lang="en-US" dirty="0"/>
          </a:p>
          <a:p>
            <a:r>
              <a:rPr lang="en-US" dirty="0"/>
              <a:t>Note the output though. We just get the summary for the entire dataset. </a:t>
            </a:r>
            <a:r>
              <a:rPr lang="en-US" dirty="0" err="1"/>
              <a:t>Sometime’s</a:t>
            </a:r>
            <a:r>
              <a:rPr lang="en-US" dirty="0"/>
              <a:t> that’s great, but usually we want grouped summaries. </a:t>
            </a:r>
          </a:p>
        </p:txBody>
      </p:sp>
      <p:sp>
        <p:nvSpPr>
          <p:cNvPr id="4" name="Slide Number Placeholder 3"/>
          <p:cNvSpPr>
            <a:spLocks noGrp="1"/>
          </p:cNvSpPr>
          <p:nvPr>
            <p:ph type="sldNum" sz="quarter" idx="10"/>
          </p:nvPr>
        </p:nvSpPr>
        <p:spPr/>
        <p:txBody>
          <a:bodyPr/>
          <a:lstStyle/>
          <a:p>
            <a:fld id="{6ABDA8C7-87D6-4F1C-BFF2-91640DBBE678}" type="slidenum">
              <a:rPr lang="en-US" smtClean="0"/>
              <a:t>42</a:t>
            </a:fld>
            <a:endParaRPr lang="en-US"/>
          </a:p>
        </p:txBody>
      </p:sp>
    </p:spTree>
    <p:extLst>
      <p:ext uri="{BB962C8B-B14F-4D97-AF65-F5344CB8AC3E}">
        <p14:creationId xmlns:p14="http://schemas.microsoft.com/office/powerpoint/2010/main" val="3498862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
            </a:r>
            <a:r>
              <a:rPr lang="en-US" dirty="0" err="1"/>
              <a:t>group_by</a:t>
            </a:r>
            <a:r>
              <a:rPr lang="en-US" dirty="0"/>
              <a:t> education first, then we can see the summary statistics for the entire dataset grouped by education levels. This is going to be really useful for getting those descriptive tables you often see in the methods or results sections of papers. </a:t>
            </a:r>
          </a:p>
          <a:p>
            <a:endParaRPr lang="en-US" dirty="0"/>
          </a:p>
          <a:p>
            <a:r>
              <a:rPr lang="en-US" dirty="0"/>
              <a:t>Let’s think for a moment: how would we get rid of the NA values for education?</a:t>
            </a:r>
          </a:p>
          <a:p>
            <a:pPr marL="171450" indent="-171450">
              <a:buFont typeface="Arial" panose="020B0604020202020204" pitchFamily="34" charset="0"/>
              <a:buChar char="•"/>
            </a:pPr>
            <a:r>
              <a:rPr lang="en-US" dirty="0"/>
              <a:t>We would need to add a line of filter(!is.na(education)) before </a:t>
            </a:r>
            <a:r>
              <a:rPr lang="en-US" dirty="0" err="1"/>
              <a:t>summarise</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BDA8C7-87D6-4F1C-BFF2-91640DBBE678}" type="slidenum">
              <a:rPr lang="en-US" smtClean="0"/>
              <a:t>43</a:t>
            </a:fld>
            <a:endParaRPr lang="en-US"/>
          </a:p>
        </p:txBody>
      </p:sp>
    </p:spTree>
    <p:extLst>
      <p:ext uri="{BB962C8B-B14F-4D97-AF65-F5344CB8AC3E}">
        <p14:creationId xmlns:p14="http://schemas.microsoft.com/office/powerpoint/2010/main" val="3821878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t>
            </a:r>
            <a:r>
              <a:rPr lang="en-US" dirty="0" err="1"/>
              <a:t>group_by</a:t>
            </a:r>
            <a:r>
              <a:rPr lang="en-US" dirty="0"/>
              <a:t> education first, then we can see the summary statistics for the entire dataset grouped by education levels. </a:t>
            </a:r>
          </a:p>
          <a:p>
            <a:endParaRPr lang="en-US" dirty="0"/>
          </a:p>
          <a:p>
            <a:r>
              <a:rPr lang="en-US" dirty="0"/>
              <a:t>Let’s think for a moment: how would we get rid of the NA values for education?</a:t>
            </a:r>
          </a:p>
          <a:p>
            <a:pPr marL="171450" indent="-171450">
              <a:buFont typeface="Arial" panose="020B0604020202020204" pitchFamily="34" charset="0"/>
              <a:buChar char="•"/>
            </a:pPr>
            <a:r>
              <a:rPr lang="en-US" dirty="0"/>
              <a:t>We would need to add a line of filter(!is.na(education)) before </a:t>
            </a:r>
            <a:r>
              <a:rPr lang="en-US" dirty="0" err="1"/>
              <a:t>summarise</a:t>
            </a:r>
            <a:r>
              <a:rPr lang="en-US" dirty="0"/>
              <a: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BDA8C7-87D6-4F1C-BFF2-91640DBBE678}" type="slidenum">
              <a:rPr lang="en-US" smtClean="0"/>
              <a:t>44</a:t>
            </a:fld>
            <a:endParaRPr lang="en-US"/>
          </a:p>
        </p:txBody>
      </p:sp>
    </p:spTree>
    <p:extLst>
      <p:ext uri="{BB962C8B-B14F-4D97-AF65-F5344CB8AC3E}">
        <p14:creationId xmlns:p14="http://schemas.microsoft.com/office/powerpoint/2010/main" val="998554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combine </a:t>
            </a:r>
            <a:r>
              <a:rPr lang="en-US" dirty="0" err="1"/>
              <a:t>summarise</a:t>
            </a:r>
            <a:r>
              <a:rPr lang="en-US" dirty="0"/>
              <a:t> with other statistics. For instance, here I’m combining with Hierarchical Omega to find out the reliability of the five sub-scales.</a:t>
            </a:r>
          </a:p>
        </p:txBody>
      </p:sp>
      <p:sp>
        <p:nvSpPr>
          <p:cNvPr id="4" name="Slide Number Placeholder 3"/>
          <p:cNvSpPr>
            <a:spLocks noGrp="1"/>
          </p:cNvSpPr>
          <p:nvPr>
            <p:ph type="sldNum" sz="quarter" idx="10"/>
          </p:nvPr>
        </p:nvSpPr>
        <p:spPr/>
        <p:txBody>
          <a:bodyPr/>
          <a:lstStyle/>
          <a:p>
            <a:fld id="{6ABDA8C7-87D6-4F1C-BFF2-91640DBBE678}" type="slidenum">
              <a:rPr lang="en-US" smtClean="0"/>
              <a:t>45</a:t>
            </a:fld>
            <a:endParaRPr lang="en-US"/>
          </a:p>
        </p:txBody>
      </p:sp>
    </p:spTree>
    <p:extLst>
      <p:ext uri="{BB962C8B-B14F-4D97-AF65-F5344CB8AC3E}">
        <p14:creationId xmlns:p14="http://schemas.microsoft.com/office/powerpoint/2010/main" val="403171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practice the </a:t>
            </a:r>
            <a:r>
              <a:rPr lang="en-US" dirty="0" err="1"/>
              <a:t>summarise</a:t>
            </a:r>
            <a:r>
              <a:rPr lang="en-US" dirty="0"/>
              <a:t> function, I want to share with you the scoped variants of the verbs we just learned. They all have these three scoped variants. </a:t>
            </a:r>
          </a:p>
        </p:txBody>
      </p:sp>
      <p:sp>
        <p:nvSpPr>
          <p:cNvPr id="4" name="Slide Number Placeholder 3"/>
          <p:cNvSpPr>
            <a:spLocks noGrp="1"/>
          </p:cNvSpPr>
          <p:nvPr>
            <p:ph type="sldNum" sz="quarter" idx="5"/>
          </p:nvPr>
        </p:nvSpPr>
        <p:spPr/>
        <p:txBody>
          <a:bodyPr/>
          <a:lstStyle/>
          <a:p>
            <a:fld id="{6ABDA8C7-87D6-4F1C-BFF2-91640DBBE678}" type="slidenum">
              <a:rPr lang="en-US" smtClean="0"/>
              <a:t>46</a:t>
            </a:fld>
            <a:endParaRPr lang="en-US"/>
          </a:p>
        </p:txBody>
      </p:sp>
    </p:spTree>
    <p:extLst>
      <p:ext uri="{BB962C8B-B14F-4D97-AF65-F5344CB8AC3E}">
        <p14:creationId xmlns:p14="http://schemas.microsoft.com/office/powerpoint/2010/main" val="1208194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we already learned about </a:t>
            </a:r>
            <a:r>
              <a:rPr lang="en-US" dirty="0" err="1"/>
              <a:t>select_if</a:t>
            </a:r>
            <a:r>
              <a:rPr lang="en-US" dirty="0"/>
              <a:t> before. </a:t>
            </a:r>
          </a:p>
        </p:txBody>
      </p:sp>
      <p:sp>
        <p:nvSpPr>
          <p:cNvPr id="4" name="Slide Number Placeholder 3"/>
          <p:cNvSpPr>
            <a:spLocks noGrp="1"/>
          </p:cNvSpPr>
          <p:nvPr>
            <p:ph type="sldNum" sz="quarter" idx="5"/>
          </p:nvPr>
        </p:nvSpPr>
        <p:spPr/>
        <p:txBody>
          <a:bodyPr/>
          <a:lstStyle/>
          <a:p>
            <a:fld id="{6ABDA8C7-87D6-4F1C-BFF2-91640DBBE678}" type="slidenum">
              <a:rPr lang="en-US" smtClean="0"/>
              <a:t>47</a:t>
            </a:fld>
            <a:endParaRPr lang="en-US"/>
          </a:p>
        </p:txBody>
      </p:sp>
    </p:spTree>
    <p:extLst>
      <p:ext uri="{BB962C8B-B14F-4D97-AF65-F5344CB8AC3E}">
        <p14:creationId xmlns:p14="http://schemas.microsoft.com/office/powerpoint/2010/main" val="420441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Stone Cold Steve Austin says it’s your turn!</a:t>
            </a:r>
          </a:p>
        </p:txBody>
      </p:sp>
      <p:sp>
        <p:nvSpPr>
          <p:cNvPr id="4" name="Slide Number Placeholder 3"/>
          <p:cNvSpPr>
            <a:spLocks noGrp="1"/>
          </p:cNvSpPr>
          <p:nvPr>
            <p:ph type="sldNum" sz="quarter" idx="5"/>
          </p:nvPr>
        </p:nvSpPr>
        <p:spPr/>
        <p:txBody>
          <a:bodyPr/>
          <a:lstStyle/>
          <a:p>
            <a:fld id="{6ABDA8C7-87D6-4F1C-BFF2-91640DBBE678}" type="slidenum">
              <a:rPr lang="en-US" smtClean="0"/>
              <a:t>48</a:t>
            </a:fld>
            <a:endParaRPr lang="en-US"/>
          </a:p>
        </p:txBody>
      </p:sp>
    </p:spTree>
    <p:extLst>
      <p:ext uri="{BB962C8B-B14F-4D97-AF65-F5344CB8AC3E}">
        <p14:creationId xmlns:p14="http://schemas.microsoft.com/office/powerpoint/2010/main" val="3762920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10"/>
          </p:nvPr>
        </p:nvSpPr>
        <p:spPr/>
        <p:txBody>
          <a:bodyPr/>
          <a:lstStyle/>
          <a:p>
            <a:fld id="{2767E133-E7B7-8741-B440-919DF424CD9F}" type="slidenum">
              <a:rPr lang="en-US" smtClean="0"/>
              <a:t>50</a:t>
            </a:fld>
            <a:endParaRPr lang="en-US"/>
          </a:p>
        </p:txBody>
      </p:sp>
    </p:spTree>
    <p:extLst>
      <p:ext uri="{BB962C8B-B14F-4D97-AF65-F5344CB8AC3E}">
        <p14:creationId xmlns:p14="http://schemas.microsoft.com/office/powerpoint/2010/main" val="56381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Colored</a:t>
            </a:r>
            <a:r>
              <a:rPr lang="en-US" baseline="0" dirty="0"/>
              <a:t> around code</a:t>
            </a:r>
            <a:endParaRPr lang="en-US" dirty="0"/>
          </a:p>
        </p:txBody>
      </p:sp>
      <p:sp>
        <p:nvSpPr>
          <p:cNvPr id="4" name="Slide Number Placeholder 3"/>
          <p:cNvSpPr>
            <a:spLocks noGrp="1"/>
          </p:cNvSpPr>
          <p:nvPr>
            <p:ph type="sldNum" sz="quarter" idx="10"/>
          </p:nvPr>
        </p:nvSpPr>
        <p:spPr/>
        <p:txBody>
          <a:bodyPr/>
          <a:lstStyle/>
          <a:p>
            <a:fld id="{2767E133-E7B7-8741-B440-919DF424CD9F}" type="slidenum">
              <a:rPr lang="en-US" smtClean="0"/>
              <a:t>51</a:t>
            </a:fld>
            <a:endParaRPr lang="en-US"/>
          </a:p>
        </p:txBody>
      </p:sp>
    </p:spTree>
    <p:extLst>
      <p:ext uri="{BB962C8B-B14F-4D97-AF65-F5344CB8AC3E}">
        <p14:creationId xmlns:p14="http://schemas.microsoft.com/office/powerpoint/2010/main" val="567031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all of these packages have in common?</a:t>
            </a:r>
          </a:p>
          <a:p>
            <a:endParaRPr lang="en-US" dirty="0"/>
          </a:p>
          <a:p>
            <a:r>
              <a:rPr lang="en-US" dirty="0"/>
              <a:t>They’re all part of the </a:t>
            </a:r>
            <a:r>
              <a:rPr lang="en-US" dirty="0" err="1"/>
              <a:t>tidyverse</a:t>
            </a:r>
            <a:r>
              <a:rPr lang="en-US" dirty="0"/>
              <a:t>!</a:t>
            </a:r>
          </a:p>
        </p:txBody>
      </p:sp>
      <p:sp>
        <p:nvSpPr>
          <p:cNvPr id="4" name="Slide Number Placeholder 3"/>
          <p:cNvSpPr>
            <a:spLocks noGrp="1"/>
          </p:cNvSpPr>
          <p:nvPr>
            <p:ph type="sldNum" sz="quarter" idx="10"/>
          </p:nvPr>
        </p:nvSpPr>
        <p:spPr/>
        <p:txBody>
          <a:bodyPr/>
          <a:lstStyle/>
          <a:p>
            <a:fld id="{6ABDA8C7-87D6-4F1C-BFF2-91640DBBE678}" type="slidenum">
              <a:rPr lang="en-US" smtClean="0"/>
              <a:t>5</a:t>
            </a:fld>
            <a:endParaRPr lang="en-US"/>
          </a:p>
        </p:txBody>
      </p:sp>
    </p:spTree>
    <p:extLst>
      <p:ext uri="{BB962C8B-B14F-4D97-AF65-F5344CB8AC3E}">
        <p14:creationId xmlns:p14="http://schemas.microsoft.com/office/powerpoint/2010/main" val="9792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p>
        </p:txBody>
      </p:sp>
      <p:sp>
        <p:nvSpPr>
          <p:cNvPr id="4" name="Slide Number Placeholder 3"/>
          <p:cNvSpPr>
            <a:spLocks noGrp="1"/>
          </p:cNvSpPr>
          <p:nvPr>
            <p:ph type="sldNum" sz="quarter" idx="10"/>
          </p:nvPr>
        </p:nvSpPr>
        <p:spPr/>
        <p:txBody>
          <a:bodyPr/>
          <a:lstStyle/>
          <a:p>
            <a:fld id="{2767E133-E7B7-8741-B440-919DF424CD9F}" type="slidenum">
              <a:rPr lang="en-US" smtClean="0"/>
              <a:t>52</a:t>
            </a:fld>
            <a:endParaRPr lang="en-US"/>
          </a:p>
        </p:txBody>
      </p:sp>
    </p:spTree>
    <p:extLst>
      <p:ext uri="{BB962C8B-B14F-4D97-AF65-F5344CB8AC3E}">
        <p14:creationId xmlns:p14="http://schemas.microsoft.com/office/powerpoint/2010/main" val="451224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2767E133-E7B7-8741-B440-919DF424CD9F}" type="slidenum">
              <a:rPr lang="en-US" smtClean="0"/>
              <a:t>53</a:t>
            </a:fld>
            <a:endParaRPr lang="en-US"/>
          </a:p>
        </p:txBody>
      </p:sp>
    </p:spTree>
    <p:extLst>
      <p:ext uri="{BB962C8B-B14F-4D97-AF65-F5344CB8AC3E}">
        <p14:creationId xmlns:p14="http://schemas.microsoft.com/office/powerpoint/2010/main" val="492719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a:t>
            </a:r>
          </a:p>
        </p:txBody>
      </p:sp>
      <p:sp>
        <p:nvSpPr>
          <p:cNvPr id="4" name="Slide Number Placeholder 3"/>
          <p:cNvSpPr>
            <a:spLocks noGrp="1"/>
          </p:cNvSpPr>
          <p:nvPr>
            <p:ph type="sldNum" sz="quarter" idx="10"/>
          </p:nvPr>
        </p:nvSpPr>
        <p:spPr/>
        <p:txBody>
          <a:bodyPr/>
          <a:lstStyle/>
          <a:p>
            <a:fld id="{2767E133-E7B7-8741-B440-919DF424CD9F}" type="slidenum">
              <a:rPr lang="en-US" smtClean="0"/>
              <a:t>54</a:t>
            </a:fld>
            <a:endParaRPr lang="en-US"/>
          </a:p>
        </p:txBody>
      </p:sp>
    </p:spTree>
    <p:extLst>
      <p:ext uri="{BB962C8B-B14F-4D97-AF65-F5344CB8AC3E}">
        <p14:creationId xmlns:p14="http://schemas.microsoft.com/office/powerpoint/2010/main" val="348839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a:t>
            </a:r>
          </a:p>
        </p:txBody>
      </p:sp>
      <p:sp>
        <p:nvSpPr>
          <p:cNvPr id="4" name="Slide Number Placeholder 3"/>
          <p:cNvSpPr>
            <a:spLocks noGrp="1"/>
          </p:cNvSpPr>
          <p:nvPr>
            <p:ph type="sldNum" sz="quarter" idx="10"/>
          </p:nvPr>
        </p:nvSpPr>
        <p:spPr/>
        <p:txBody>
          <a:bodyPr/>
          <a:lstStyle/>
          <a:p>
            <a:fld id="{2767E133-E7B7-8741-B440-919DF424CD9F}" type="slidenum">
              <a:rPr lang="en-US" smtClean="0"/>
              <a:t>55</a:t>
            </a:fld>
            <a:endParaRPr lang="en-US"/>
          </a:p>
        </p:txBody>
      </p:sp>
    </p:spTree>
    <p:extLst>
      <p:ext uri="{BB962C8B-B14F-4D97-AF65-F5344CB8AC3E}">
        <p14:creationId xmlns:p14="http://schemas.microsoft.com/office/powerpoint/2010/main" val="856374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10"/>
          </p:nvPr>
        </p:nvSpPr>
        <p:spPr/>
        <p:txBody>
          <a:bodyPr/>
          <a:lstStyle/>
          <a:p>
            <a:fld id="{2767E133-E7B7-8741-B440-919DF424CD9F}" type="slidenum">
              <a:rPr lang="en-US" smtClean="0"/>
              <a:t>56</a:t>
            </a:fld>
            <a:endParaRPr lang="en-US"/>
          </a:p>
        </p:txBody>
      </p:sp>
    </p:spTree>
    <p:extLst>
      <p:ext uri="{BB962C8B-B14F-4D97-AF65-F5344CB8AC3E}">
        <p14:creationId xmlns:p14="http://schemas.microsoft.com/office/powerpoint/2010/main" val="997005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a:t>
            </a:r>
          </a:p>
        </p:txBody>
      </p:sp>
      <p:sp>
        <p:nvSpPr>
          <p:cNvPr id="4" name="Slide Number Placeholder 3"/>
          <p:cNvSpPr>
            <a:spLocks noGrp="1"/>
          </p:cNvSpPr>
          <p:nvPr>
            <p:ph type="sldNum" sz="quarter" idx="10"/>
          </p:nvPr>
        </p:nvSpPr>
        <p:spPr/>
        <p:txBody>
          <a:bodyPr/>
          <a:lstStyle/>
          <a:p>
            <a:fld id="{2767E133-E7B7-8741-B440-919DF424CD9F}" type="slidenum">
              <a:rPr lang="en-US" smtClean="0"/>
              <a:t>57</a:t>
            </a:fld>
            <a:endParaRPr lang="en-US"/>
          </a:p>
        </p:txBody>
      </p:sp>
    </p:spTree>
    <p:extLst>
      <p:ext uri="{BB962C8B-B14F-4D97-AF65-F5344CB8AC3E}">
        <p14:creationId xmlns:p14="http://schemas.microsoft.com/office/powerpoint/2010/main" val="2141473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caveat that you don’t have to write out key = and value = but they have to be in that order and come first. </a:t>
            </a:r>
          </a:p>
        </p:txBody>
      </p:sp>
      <p:sp>
        <p:nvSpPr>
          <p:cNvPr id="4" name="Slide Number Placeholder 3"/>
          <p:cNvSpPr>
            <a:spLocks noGrp="1"/>
          </p:cNvSpPr>
          <p:nvPr>
            <p:ph type="sldNum" sz="quarter" idx="10"/>
          </p:nvPr>
        </p:nvSpPr>
        <p:spPr/>
        <p:txBody>
          <a:bodyPr/>
          <a:lstStyle/>
          <a:p>
            <a:fld id="{2767E133-E7B7-8741-B440-919DF424CD9F}" type="slidenum">
              <a:rPr lang="en-US" smtClean="0"/>
              <a:t>58</a:t>
            </a:fld>
            <a:endParaRPr lang="en-US"/>
          </a:p>
        </p:txBody>
      </p:sp>
    </p:spTree>
    <p:extLst>
      <p:ext uri="{BB962C8B-B14F-4D97-AF65-F5344CB8AC3E}">
        <p14:creationId xmlns:p14="http://schemas.microsoft.com/office/powerpoint/2010/main" val="1965788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specify which columns not to include when gathering. </a:t>
            </a:r>
          </a:p>
        </p:txBody>
      </p:sp>
      <p:sp>
        <p:nvSpPr>
          <p:cNvPr id="4" name="Slide Number Placeholder 3"/>
          <p:cNvSpPr>
            <a:spLocks noGrp="1"/>
          </p:cNvSpPr>
          <p:nvPr>
            <p:ph type="sldNum" sz="quarter" idx="10"/>
          </p:nvPr>
        </p:nvSpPr>
        <p:spPr/>
        <p:txBody>
          <a:bodyPr/>
          <a:lstStyle/>
          <a:p>
            <a:fld id="{2767E133-E7B7-8741-B440-919DF424CD9F}" type="slidenum">
              <a:rPr lang="en-US" smtClean="0"/>
              <a:t>59</a:t>
            </a:fld>
            <a:endParaRPr lang="en-US"/>
          </a:p>
        </p:txBody>
      </p:sp>
    </p:spTree>
    <p:extLst>
      <p:ext uri="{BB962C8B-B14F-4D97-AF65-F5344CB8AC3E}">
        <p14:creationId xmlns:p14="http://schemas.microsoft.com/office/powerpoint/2010/main" val="696625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Spread is the complement to gather. </a:t>
            </a:r>
          </a:p>
        </p:txBody>
      </p:sp>
      <p:sp>
        <p:nvSpPr>
          <p:cNvPr id="4" name="Slide Number Placeholder 3"/>
          <p:cNvSpPr>
            <a:spLocks noGrp="1"/>
          </p:cNvSpPr>
          <p:nvPr>
            <p:ph type="sldNum" sz="quarter" idx="10"/>
          </p:nvPr>
        </p:nvSpPr>
        <p:spPr/>
        <p:txBody>
          <a:bodyPr/>
          <a:lstStyle/>
          <a:p>
            <a:fld id="{2767E133-E7B7-8741-B440-919DF424CD9F}" type="slidenum">
              <a:rPr lang="en-US" smtClean="0"/>
              <a:t>60</a:t>
            </a:fld>
            <a:endParaRPr lang="en-US"/>
          </a:p>
        </p:txBody>
      </p:sp>
    </p:spTree>
    <p:extLst>
      <p:ext uri="{BB962C8B-B14F-4D97-AF65-F5344CB8AC3E}">
        <p14:creationId xmlns:p14="http://schemas.microsoft.com/office/powerpoint/2010/main" val="53664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Colored</a:t>
            </a:r>
            <a:r>
              <a:rPr lang="en-US" baseline="0" dirty="0"/>
              <a:t> around code</a:t>
            </a:r>
            <a:endParaRPr lang="en-US" dirty="0"/>
          </a:p>
        </p:txBody>
      </p:sp>
      <p:sp>
        <p:nvSpPr>
          <p:cNvPr id="4" name="Slide Number Placeholder 3"/>
          <p:cNvSpPr>
            <a:spLocks noGrp="1"/>
          </p:cNvSpPr>
          <p:nvPr>
            <p:ph type="sldNum" sz="quarter" idx="10"/>
          </p:nvPr>
        </p:nvSpPr>
        <p:spPr/>
        <p:txBody>
          <a:bodyPr/>
          <a:lstStyle/>
          <a:p>
            <a:fld id="{2767E133-E7B7-8741-B440-919DF424CD9F}" type="slidenum">
              <a:rPr lang="en-US" smtClean="0"/>
              <a:t>61</a:t>
            </a:fld>
            <a:endParaRPr lang="en-US"/>
          </a:p>
        </p:txBody>
      </p:sp>
    </p:spTree>
    <p:extLst>
      <p:ext uri="{BB962C8B-B14F-4D97-AF65-F5344CB8AC3E}">
        <p14:creationId xmlns:p14="http://schemas.microsoft.com/office/powerpoint/2010/main" val="252095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all of these packages have in common?</a:t>
            </a:r>
          </a:p>
          <a:p>
            <a:endParaRPr lang="en-US" dirty="0"/>
          </a:p>
          <a:p>
            <a:r>
              <a:rPr lang="en-US" dirty="0"/>
              <a:t>They’re all part of the </a:t>
            </a:r>
            <a:r>
              <a:rPr lang="en-US" dirty="0" err="1"/>
              <a:t>tidyverse</a:t>
            </a:r>
            <a:r>
              <a:rPr lang="en-US" dirty="0"/>
              <a:t>!</a:t>
            </a:r>
          </a:p>
        </p:txBody>
      </p:sp>
      <p:sp>
        <p:nvSpPr>
          <p:cNvPr id="4" name="Slide Number Placeholder 3"/>
          <p:cNvSpPr>
            <a:spLocks noGrp="1"/>
          </p:cNvSpPr>
          <p:nvPr>
            <p:ph type="sldNum" sz="quarter" idx="10"/>
          </p:nvPr>
        </p:nvSpPr>
        <p:spPr/>
        <p:txBody>
          <a:bodyPr/>
          <a:lstStyle/>
          <a:p>
            <a:fld id="{6ABDA8C7-87D6-4F1C-BFF2-91640DBBE678}" type="slidenum">
              <a:rPr lang="en-US" smtClean="0"/>
              <a:t>6</a:t>
            </a:fld>
            <a:endParaRPr lang="en-US"/>
          </a:p>
        </p:txBody>
      </p:sp>
    </p:spTree>
    <p:extLst>
      <p:ext uri="{BB962C8B-B14F-4D97-AF65-F5344CB8AC3E}">
        <p14:creationId xmlns:p14="http://schemas.microsoft.com/office/powerpoint/2010/main" val="2608905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a:t>
            </a:r>
          </a:p>
        </p:txBody>
      </p:sp>
      <p:sp>
        <p:nvSpPr>
          <p:cNvPr id="4" name="Slide Number Placeholder 3"/>
          <p:cNvSpPr>
            <a:spLocks noGrp="1"/>
          </p:cNvSpPr>
          <p:nvPr>
            <p:ph type="sldNum" sz="quarter" idx="10"/>
          </p:nvPr>
        </p:nvSpPr>
        <p:spPr/>
        <p:txBody>
          <a:bodyPr/>
          <a:lstStyle/>
          <a:p>
            <a:fld id="{2767E133-E7B7-8741-B440-919DF424CD9F}" type="slidenum">
              <a:rPr lang="en-US" smtClean="0"/>
              <a:t>62</a:t>
            </a:fld>
            <a:endParaRPr lang="en-US"/>
          </a:p>
        </p:txBody>
      </p:sp>
    </p:spTree>
    <p:extLst>
      <p:ext uri="{BB962C8B-B14F-4D97-AF65-F5344CB8AC3E}">
        <p14:creationId xmlns:p14="http://schemas.microsoft.com/office/powerpoint/2010/main" val="67570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67E133-E7B7-8741-B440-919DF424CD9F}" type="slidenum">
              <a:rPr lang="en-US" smtClean="0"/>
              <a:t>63</a:t>
            </a:fld>
            <a:endParaRPr lang="en-US"/>
          </a:p>
        </p:txBody>
      </p:sp>
    </p:spTree>
    <p:extLst>
      <p:ext uri="{BB962C8B-B14F-4D97-AF65-F5344CB8AC3E}">
        <p14:creationId xmlns:p14="http://schemas.microsoft.com/office/powerpoint/2010/main" val="21602249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67E133-E7B7-8741-B440-919DF424CD9F}" type="slidenum">
              <a:rPr lang="en-US" smtClean="0"/>
              <a:t>64</a:t>
            </a:fld>
            <a:endParaRPr lang="en-US"/>
          </a:p>
        </p:txBody>
      </p:sp>
    </p:spTree>
    <p:extLst>
      <p:ext uri="{BB962C8B-B14F-4D97-AF65-F5344CB8AC3E}">
        <p14:creationId xmlns:p14="http://schemas.microsoft.com/office/powerpoint/2010/main" val="463594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67E133-E7B7-8741-B440-919DF424CD9F}" type="slidenum">
              <a:rPr lang="en-US" smtClean="0"/>
              <a:t>65</a:t>
            </a:fld>
            <a:endParaRPr lang="en-US"/>
          </a:p>
        </p:txBody>
      </p:sp>
    </p:spTree>
    <p:extLst>
      <p:ext uri="{BB962C8B-B14F-4D97-AF65-F5344CB8AC3E}">
        <p14:creationId xmlns:p14="http://schemas.microsoft.com/office/powerpoint/2010/main" val="376832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67E133-E7B7-8741-B440-919DF424CD9F}" type="slidenum">
              <a:rPr lang="en-US" smtClean="0"/>
              <a:t>66</a:t>
            </a:fld>
            <a:endParaRPr lang="en-US"/>
          </a:p>
        </p:txBody>
      </p:sp>
    </p:spTree>
    <p:extLst>
      <p:ext uri="{BB962C8B-B14F-4D97-AF65-F5344CB8AC3E}">
        <p14:creationId xmlns:p14="http://schemas.microsoft.com/office/powerpoint/2010/main" val="3200367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R and walk through the following: </a:t>
            </a:r>
          </a:p>
          <a:p>
            <a:endParaRPr lang="en-US" dirty="0">
              <a:latin typeface="Lucida Console" panose="020B0609040504020204" pitchFamily="49" charset="0"/>
            </a:endParaRPr>
          </a:p>
          <a:p>
            <a:r>
              <a:rPr lang="en-US" dirty="0" err="1">
                <a:latin typeface="Lucida Console" panose="020B0609040504020204" pitchFamily="49" charset="0"/>
              </a:rPr>
              <a:t>bfi</a:t>
            </a:r>
            <a:r>
              <a:rPr lang="en-US" dirty="0">
                <a:latin typeface="Lucida Console" panose="020B0609040504020204" pitchFamily="49" charset="0"/>
              </a:rPr>
              <a:t> %&gt;%</a:t>
            </a:r>
          </a:p>
          <a:p>
            <a:r>
              <a:rPr lang="en-US" dirty="0">
                <a:latin typeface="Lucida Console" panose="020B0609040504020204" pitchFamily="49" charset="0"/>
              </a:rPr>
              <a:t>  select(-age, -gender, -education) %&gt;%</a:t>
            </a:r>
          </a:p>
          <a:p>
            <a:r>
              <a:rPr lang="en-US" dirty="0">
                <a:latin typeface="Lucida Console" panose="020B0609040504020204" pitchFamily="49" charset="0"/>
              </a:rPr>
              <a:t>  </a:t>
            </a:r>
            <a:r>
              <a:rPr lang="en-US" dirty="0" err="1">
                <a:latin typeface="Lucida Console" panose="020B0609040504020204" pitchFamily="49" charset="0"/>
              </a:rPr>
              <a:t>summarise_all</a:t>
            </a:r>
            <a:r>
              <a:rPr lang="en-US" dirty="0">
                <a:latin typeface="Lucida Console" panose="020B0609040504020204" pitchFamily="49" charset="0"/>
              </a:rPr>
              <a:t>(list(~mean(.), ~</a:t>
            </a:r>
            <a:r>
              <a:rPr lang="en-US" dirty="0" err="1">
                <a:latin typeface="Lucida Console" panose="020B0609040504020204" pitchFamily="49" charset="0"/>
              </a:rPr>
              <a:t>sd</a:t>
            </a:r>
            <a:r>
              <a:rPr lang="en-US" dirty="0">
                <a:latin typeface="Lucida Console" panose="020B0609040504020204" pitchFamily="49" charset="0"/>
              </a:rPr>
              <a:t>(.), ~min(.), ~max(.)), na.rm = TRUE) %&gt;%</a:t>
            </a:r>
          </a:p>
          <a:p>
            <a:r>
              <a:rPr lang="en-US" dirty="0">
                <a:latin typeface="Lucida Console" panose="020B0609040504020204" pitchFamily="49" charset="0"/>
              </a:rPr>
              <a:t>  gather() %&gt;%</a:t>
            </a:r>
          </a:p>
          <a:p>
            <a:r>
              <a:rPr lang="en-US" dirty="0">
                <a:latin typeface="Lucida Console" panose="020B0609040504020204" pitchFamily="49" charset="0"/>
              </a:rPr>
              <a:t>  separate(key, c("var", "fun")) %&gt;%</a:t>
            </a:r>
          </a:p>
          <a:p>
            <a:r>
              <a:rPr lang="en-US" dirty="0">
                <a:latin typeface="Lucida Console" panose="020B0609040504020204" pitchFamily="49" charset="0"/>
              </a:rPr>
              <a:t>  spread(var, value)</a:t>
            </a:r>
          </a:p>
        </p:txBody>
      </p:sp>
      <p:sp>
        <p:nvSpPr>
          <p:cNvPr id="4" name="Slide Number Placeholder 3"/>
          <p:cNvSpPr>
            <a:spLocks noGrp="1"/>
          </p:cNvSpPr>
          <p:nvPr>
            <p:ph type="sldNum" sz="quarter" idx="5"/>
          </p:nvPr>
        </p:nvSpPr>
        <p:spPr/>
        <p:txBody>
          <a:bodyPr/>
          <a:lstStyle/>
          <a:p>
            <a:fld id="{6ABDA8C7-87D6-4F1C-BFF2-91640DBBE678}" type="slidenum">
              <a:rPr lang="en-US" smtClean="0"/>
              <a:t>67</a:t>
            </a:fld>
            <a:endParaRPr lang="en-US"/>
          </a:p>
        </p:txBody>
      </p:sp>
    </p:spTree>
    <p:extLst>
      <p:ext uri="{BB962C8B-B14F-4D97-AF65-F5344CB8AC3E}">
        <p14:creationId xmlns:p14="http://schemas.microsoft.com/office/powerpoint/2010/main" val="378816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R and walk through the following: </a:t>
            </a:r>
          </a:p>
          <a:p>
            <a:endParaRPr lang="en-US" dirty="0">
              <a:latin typeface="Lucida Console" panose="020B0609040504020204" pitchFamily="49" charset="0"/>
            </a:endParaRPr>
          </a:p>
          <a:p>
            <a:r>
              <a:rPr lang="en-US" dirty="0" err="1">
                <a:latin typeface="Lucida Console" panose="020B0609040504020204" pitchFamily="49" charset="0"/>
              </a:rPr>
              <a:t>bfi</a:t>
            </a:r>
            <a:r>
              <a:rPr lang="en-US" dirty="0">
                <a:latin typeface="Lucida Console" panose="020B0609040504020204" pitchFamily="49" charset="0"/>
              </a:rPr>
              <a:t> %&gt;%</a:t>
            </a:r>
          </a:p>
          <a:p>
            <a:r>
              <a:rPr lang="en-US" dirty="0">
                <a:latin typeface="Lucida Console" panose="020B0609040504020204" pitchFamily="49" charset="0"/>
              </a:rPr>
              <a:t>  select(-age, -gender, -education) %&gt;%</a:t>
            </a:r>
          </a:p>
          <a:p>
            <a:r>
              <a:rPr lang="en-US" dirty="0">
                <a:latin typeface="Lucida Console" panose="020B0609040504020204" pitchFamily="49" charset="0"/>
              </a:rPr>
              <a:t>  </a:t>
            </a:r>
            <a:r>
              <a:rPr lang="en-US" dirty="0" err="1">
                <a:latin typeface="Lucida Console" panose="020B0609040504020204" pitchFamily="49" charset="0"/>
              </a:rPr>
              <a:t>summarise_all</a:t>
            </a:r>
            <a:r>
              <a:rPr lang="en-US" dirty="0">
                <a:latin typeface="Lucida Console" panose="020B0609040504020204" pitchFamily="49" charset="0"/>
              </a:rPr>
              <a:t>(list(~mean(.), ~</a:t>
            </a:r>
            <a:r>
              <a:rPr lang="en-US" dirty="0" err="1">
                <a:latin typeface="Lucida Console" panose="020B0609040504020204" pitchFamily="49" charset="0"/>
              </a:rPr>
              <a:t>sd</a:t>
            </a:r>
            <a:r>
              <a:rPr lang="en-US" dirty="0">
                <a:latin typeface="Lucida Console" panose="020B0609040504020204" pitchFamily="49" charset="0"/>
              </a:rPr>
              <a:t>(.), ~min(.), ~max(.)), na.rm = TRUE) %&gt;%</a:t>
            </a:r>
          </a:p>
          <a:p>
            <a:r>
              <a:rPr lang="en-US" dirty="0">
                <a:latin typeface="Lucida Console" panose="020B0609040504020204" pitchFamily="49" charset="0"/>
              </a:rPr>
              <a:t>  gather() %&gt;%</a:t>
            </a:r>
          </a:p>
          <a:p>
            <a:r>
              <a:rPr lang="en-US" dirty="0">
                <a:latin typeface="Lucida Console" panose="020B0609040504020204" pitchFamily="49" charset="0"/>
              </a:rPr>
              <a:t>  separate(key, c("var", "fun")) %&gt;%</a:t>
            </a:r>
          </a:p>
          <a:p>
            <a:r>
              <a:rPr lang="en-US" dirty="0">
                <a:latin typeface="Lucida Console" panose="020B0609040504020204" pitchFamily="49" charset="0"/>
              </a:rPr>
              <a:t>  spread(var, value)</a:t>
            </a:r>
          </a:p>
        </p:txBody>
      </p:sp>
      <p:sp>
        <p:nvSpPr>
          <p:cNvPr id="4" name="Slide Number Placeholder 3"/>
          <p:cNvSpPr>
            <a:spLocks noGrp="1"/>
          </p:cNvSpPr>
          <p:nvPr>
            <p:ph type="sldNum" sz="quarter" idx="5"/>
          </p:nvPr>
        </p:nvSpPr>
        <p:spPr/>
        <p:txBody>
          <a:bodyPr/>
          <a:lstStyle/>
          <a:p>
            <a:fld id="{6ABDA8C7-87D6-4F1C-BFF2-91640DBBE678}" type="slidenum">
              <a:rPr lang="en-US" smtClean="0"/>
              <a:t>68</a:t>
            </a:fld>
            <a:endParaRPr lang="en-US"/>
          </a:p>
        </p:txBody>
      </p:sp>
    </p:spTree>
    <p:extLst>
      <p:ext uri="{BB962C8B-B14F-4D97-AF65-F5344CB8AC3E}">
        <p14:creationId xmlns:p14="http://schemas.microsoft.com/office/powerpoint/2010/main" val="3670650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6ABDA8C7-87D6-4F1C-BFF2-91640DBBE678}" type="slidenum">
              <a:rPr lang="en-US" smtClean="0"/>
              <a:t>69</a:t>
            </a:fld>
            <a:endParaRPr lang="en-US"/>
          </a:p>
        </p:txBody>
      </p:sp>
    </p:spTree>
    <p:extLst>
      <p:ext uri="{BB962C8B-B14F-4D97-AF65-F5344CB8AC3E}">
        <p14:creationId xmlns:p14="http://schemas.microsoft.com/office/powerpoint/2010/main" val="3089333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Lucida Console" panose="020B0609040504020204" pitchFamily="49" charset="0"/>
              </a:rPr>
              <a:t>Tabyl</a:t>
            </a:r>
            <a:r>
              <a:rPr lang="en-US" dirty="0">
                <a:latin typeface="Lucida Console" panose="020B0609040504020204" pitchFamily="49" charset="0"/>
              </a:rPr>
              <a:t> is a better version of table.</a:t>
            </a:r>
          </a:p>
          <a:p>
            <a:endParaRPr lang="en-US" dirty="0">
              <a:latin typeface="Lucida Console" panose="020B0609040504020204" pitchFamily="49" charset="0"/>
            </a:endParaRPr>
          </a:p>
          <a:p>
            <a:r>
              <a:rPr lang="en-US" dirty="0">
                <a:latin typeface="Lucida Console" panose="020B0609040504020204" pitchFamily="49" charset="0"/>
              </a:rPr>
              <a:t>This first creates a </a:t>
            </a:r>
            <a:r>
              <a:rPr lang="en-US" dirty="0" err="1">
                <a:latin typeface="Lucida Console" panose="020B0609040504020204" pitchFamily="49" charset="0"/>
              </a:rPr>
              <a:t>tabyl</a:t>
            </a:r>
            <a:r>
              <a:rPr lang="en-US" dirty="0">
                <a:latin typeface="Lucida Console" panose="020B0609040504020204" pitchFamily="49" charset="0"/>
              </a:rPr>
              <a:t> by gear (row) and </a:t>
            </a:r>
            <a:r>
              <a:rPr lang="en-US" dirty="0" err="1">
                <a:latin typeface="Lucida Console" panose="020B0609040504020204" pitchFamily="49" charset="0"/>
              </a:rPr>
              <a:t>cyl</a:t>
            </a:r>
            <a:r>
              <a:rPr lang="en-US" dirty="0">
                <a:latin typeface="Lucida Console" panose="020B0609040504020204" pitchFamily="49" charset="0"/>
              </a:rPr>
              <a:t> (col). </a:t>
            </a:r>
          </a:p>
          <a:p>
            <a:pPr marL="171450" indent="-171450">
              <a:buFont typeface="Arial" panose="020B0604020202020204" pitchFamily="34" charset="0"/>
              <a:buChar char="•"/>
            </a:pPr>
            <a:r>
              <a:rPr lang="en-US" dirty="0">
                <a:latin typeface="Lucida Console" panose="020B0609040504020204" pitchFamily="49" charset="0"/>
              </a:rPr>
              <a:t>Then it adds a total column.</a:t>
            </a:r>
          </a:p>
          <a:p>
            <a:pPr marL="171450" indent="-171450">
              <a:buFont typeface="Arial" panose="020B0604020202020204" pitchFamily="34" charset="0"/>
              <a:buChar char="•"/>
            </a:pPr>
            <a:r>
              <a:rPr lang="en-US" dirty="0">
                <a:latin typeface="Lucida Console" panose="020B0609040504020204" pitchFamily="49" charset="0"/>
              </a:rPr>
              <a:t>Then it adds percentages by row</a:t>
            </a:r>
          </a:p>
          <a:p>
            <a:pPr marL="171450" indent="-171450">
              <a:buFont typeface="Arial" panose="020B0604020202020204" pitchFamily="34" charset="0"/>
              <a:buChar char="•"/>
            </a:pPr>
            <a:r>
              <a:rPr lang="en-US" dirty="0">
                <a:latin typeface="Lucida Console" panose="020B0609040504020204" pitchFamily="49" charset="0"/>
              </a:rPr>
              <a:t>Then it formats the percentages so that it’s rounded to 2 decimals</a:t>
            </a:r>
          </a:p>
          <a:p>
            <a:pPr marL="171450" indent="-171450">
              <a:buFont typeface="Arial" panose="020B0604020202020204" pitchFamily="34" charset="0"/>
              <a:buChar char="•"/>
            </a:pPr>
            <a:r>
              <a:rPr lang="en-US" dirty="0">
                <a:latin typeface="Lucida Console" panose="020B0609040504020204" pitchFamily="49" charset="0"/>
              </a:rPr>
              <a:t>Then it adds the ns to all the cells</a:t>
            </a:r>
          </a:p>
          <a:p>
            <a:pPr marL="171450" indent="-171450">
              <a:buFont typeface="Arial" panose="020B0604020202020204" pitchFamily="34" charset="0"/>
              <a:buChar char="•"/>
            </a:pPr>
            <a:r>
              <a:rPr lang="en-US" dirty="0">
                <a:latin typeface="Lucida Console" panose="020B0609040504020204" pitchFamily="49" charset="0"/>
              </a:rPr>
              <a:t>Then it adds the gear and </a:t>
            </a:r>
            <a:r>
              <a:rPr lang="en-US" dirty="0" err="1">
                <a:latin typeface="Lucida Console" panose="020B0609040504020204" pitchFamily="49" charset="0"/>
              </a:rPr>
              <a:t>cyl</a:t>
            </a:r>
            <a:r>
              <a:rPr lang="en-US" dirty="0">
                <a:latin typeface="Lucida Console" panose="020B0609040504020204" pitchFamily="49" charset="0"/>
              </a:rPr>
              <a:t> title. </a:t>
            </a:r>
          </a:p>
        </p:txBody>
      </p:sp>
      <p:sp>
        <p:nvSpPr>
          <p:cNvPr id="4" name="Slide Number Placeholder 3"/>
          <p:cNvSpPr>
            <a:spLocks noGrp="1"/>
          </p:cNvSpPr>
          <p:nvPr>
            <p:ph type="sldNum" sz="quarter" idx="5"/>
          </p:nvPr>
        </p:nvSpPr>
        <p:spPr/>
        <p:txBody>
          <a:bodyPr/>
          <a:lstStyle/>
          <a:p>
            <a:fld id="{6ABDA8C7-87D6-4F1C-BFF2-91640DBBE678}" type="slidenum">
              <a:rPr lang="en-US" smtClean="0"/>
              <a:t>70</a:t>
            </a:fld>
            <a:endParaRPr lang="en-US"/>
          </a:p>
        </p:txBody>
      </p:sp>
    </p:spTree>
    <p:extLst>
      <p:ext uri="{BB962C8B-B14F-4D97-AF65-F5344CB8AC3E}">
        <p14:creationId xmlns:p14="http://schemas.microsoft.com/office/powerpoint/2010/main" val="5934523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has a Slack channel</a:t>
            </a:r>
          </a:p>
        </p:txBody>
      </p:sp>
      <p:sp>
        <p:nvSpPr>
          <p:cNvPr id="4" name="Slide Number Placeholder 3"/>
          <p:cNvSpPr>
            <a:spLocks noGrp="1"/>
          </p:cNvSpPr>
          <p:nvPr>
            <p:ph type="sldNum" sz="quarter" idx="5"/>
          </p:nvPr>
        </p:nvSpPr>
        <p:spPr/>
        <p:txBody>
          <a:bodyPr/>
          <a:lstStyle/>
          <a:p>
            <a:fld id="{6ABDA8C7-87D6-4F1C-BFF2-91640DBBE678}" type="slidenum">
              <a:rPr lang="en-US" smtClean="0"/>
              <a:t>71</a:t>
            </a:fld>
            <a:endParaRPr lang="en-US"/>
          </a:p>
        </p:txBody>
      </p:sp>
    </p:spTree>
    <p:extLst>
      <p:ext uri="{BB962C8B-B14F-4D97-AF65-F5344CB8AC3E}">
        <p14:creationId xmlns:p14="http://schemas.microsoft.com/office/powerpoint/2010/main" val="257163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Describe the </a:t>
            </a:r>
            <a:r>
              <a:rPr lang="en-US" i="1" dirty="0" err="1"/>
              <a:t>tidyverse</a:t>
            </a:r>
            <a:r>
              <a:rPr lang="en-US" i="0" dirty="0"/>
              <a:t>: </a:t>
            </a:r>
          </a:p>
          <a:p>
            <a:pPr marL="171450" indent="-171450">
              <a:buFont typeface="Arial" panose="020B0604020202020204" pitchFamily="34" charset="0"/>
              <a:buChar char="•"/>
            </a:pPr>
            <a:r>
              <a:rPr lang="en-US" i="0" dirty="0"/>
              <a:t>Collection of </a:t>
            </a:r>
            <a:r>
              <a:rPr lang="en-US" i="0" dirty="0" err="1"/>
              <a:t>pacakages</a:t>
            </a:r>
            <a:r>
              <a:rPr lang="en-US" i="0" dirty="0"/>
              <a:t> all under the same principles (which are…)</a:t>
            </a:r>
          </a:p>
          <a:p>
            <a:pPr marL="171450" indent="-171450">
              <a:buFont typeface="Arial" panose="020B0604020202020204" pitchFamily="34" charset="0"/>
              <a:buChar char="•"/>
            </a:pPr>
            <a:r>
              <a:rPr lang="en-US" i="0" dirty="0"/>
              <a:t>Developed by Hadley Wickham but now hundreds of people contribute to the </a:t>
            </a:r>
            <a:r>
              <a:rPr lang="en-US" i="0" dirty="0" err="1"/>
              <a:t>tidyverse</a:t>
            </a:r>
            <a:endParaRPr lang="en-US" i="0" dirty="0"/>
          </a:p>
          <a:p>
            <a:pPr marL="171450" indent="-171450">
              <a:buFont typeface="Arial" panose="020B0604020202020204" pitchFamily="34" charset="0"/>
              <a:buChar char="•"/>
            </a:pPr>
            <a:r>
              <a:rPr lang="en-US" i="0" dirty="0"/>
              <a:t>The ones shown here are just a few of the main core packages of the </a:t>
            </a:r>
            <a:r>
              <a:rPr lang="en-US" i="0" dirty="0" err="1"/>
              <a:t>tidyverse</a:t>
            </a:r>
            <a:r>
              <a:rPr lang="en-US" i="0" dirty="0"/>
              <a:t> but there are a ton more out there.</a:t>
            </a:r>
          </a:p>
          <a:p>
            <a:pPr marL="171450" indent="-171450">
              <a:buFont typeface="Arial" panose="020B0604020202020204" pitchFamily="34" charset="0"/>
              <a:buChar char="•"/>
            </a:pPr>
            <a:endParaRPr lang="en-US" i="0" dirty="0"/>
          </a:p>
          <a:p>
            <a:pPr marL="0" indent="0">
              <a:buFont typeface="Arial" panose="020B0604020202020204" pitchFamily="34" charset="0"/>
              <a:buNone/>
            </a:pPr>
            <a:r>
              <a:rPr lang="en-US" i="1" dirty="0"/>
              <a:t>Describe the </a:t>
            </a:r>
            <a:r>
              <a:rPr lang="en-US" i="1" dirty="0" err="1"/>
              <a:t>tidyverse</a:t>
            </a:r>
            <a:r>
              <a:rPr lang="en-US" i="1" dirty="0"/>
              <a:t> process</a:t>
            </a:r>
            <a:r>
              <a:rPr lang="en-US" i="0" dirty="0"/>
              <a:t>:</a:t>
            </a:r>
          </a:p>
          <a:p>
            <a:pPr marL="171450" indent="-171450">
              <a:buFont typeface="Arial" panose="020B0604020202020204" pitchFamily="34" charset="0"/>
              <a:buChar char="•"/>
            </a:pPr>
            <a:r>
              <a:rPr lang="en-US" i="0" dirty="0"/>
              <a:t>Most people are familiar with the beginning and end pieces of this process</a:t>
            </a:r>
          </a:p>
          <a:p>
            <a:pPr marL="171450" indent="-171450">
              <a:buFont typeface="Arial" panose="020B0604020202020204" pitchFamily="34" charset="0"/>
              <a:buChar char="•"/>
            </a:pPr>
            <a:r>
              <a:rPr lang="en-US" i="0" dirty="0"/>
              <a:t>But it’s the middle that probably takes the most time from us, yet the one we’re not often taught explicitly. My goal here is for you to come away from this training knowing a little bit about how to do this work. </a:t>
            </a:r>
            <a:endParaRPr lang="en-US" i="1" dirty="0"/>
          </a:p>
        </p:txBody>
      </p:sp>
      <p:sp>
        <p:nvSpPr>
          <p:cNvPr id="4" name="Slide Number Placeholder 3"/>
          <p:cNvSpPr>
            <a:spLocks noGrp="1"/>
          </p:cNvSpPr>
          <p:nvPr>
            <p:ph type="sldNum" sz="quarter" idx="10"/>
          </p:nvPr>
        </p:nvSpPr>
        <p:spPr/>
        <p:txBody>
          <a:bodyPr/>
          <a:lstStyle/>
          <a:p>
            <a:fld id="{6ABDA8C7-87D6-4F1C-BFF2-91640DBBE678}" type="slidenum">
              <a:rPr lang="en-US" smtClean="0"/>
              <a:t>7</a:t>
            </a:fld>
            <a:endParaRPr lang="en-US"/>
          </a:p>
        </p:txBody>
      </p:sp>
    </p:spTree>
    <p:extLst>
      <p:ext uri="{BB962C8B-B14F-4D97-AF65-F5344CB8AC3E}">
        <p14:creationId xmlns:p14="http://schemas.microsoft.com/office/powerpoint/2010/main" val="2978253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BDA8C7-87D6-4F1C-BFF2-91640DBBE678}" type="slidenum">
              <a:rPr lang="en-US" smtClean="0"/>
              <a:t>72</a:t>
            </a:fld>
            <a:endParaRPr lang="en-US"/>
          </a:p>
        </p:txBody>
      </p:sp>
    </p:spTree>
    <p:extLst>
      <p:ext uri="{BB962C8B-B14F-4D97-AF65-F5344CB8AC3E}">
        <p14:creationId xmlns:p14="http://schemas.microsoft.com/office/powerpoint/2010/main" val="840717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I haven’t gone over, but is a really useful tool to know if you work with multiple datasets is how to merge them. I’ve created a tutorial and reference sheet here that you can walk through if you’d like. </a:t>
            </a:r>
          </a:p>
        </p:txBody>
      </p:sp>
      <p:sp>
        <p:nvSpPr>
          <p:cNvPr id="4" name="Slide Number Placeholder 3"/>
          <p:cNvSpPr>
            <a:spLocks noGrp="1"/>
          </p:cNvSpPr>
          <p:nvPr>
            <p:ph type="sldNum" sz="quarter" idx="5"/>
          </p:nvPr>
        </p:nvSpPr>
        <p:spPr/>
        <p:txBody>
          <a:bodyPr/>
          <a:lstStyle/>
          <a:p>
            <a:fld id="{6ABDA8C7-87D6-4F1C-BFF2-91640DBBE678}" type="slidenum">
              <a:rPr lang="en-US" smtClean="0"/>
              <a:t>73</a:t>
            </a:fld>
            <a:endParaRPr lang="en-US"/>
          </a:p>
        </p:txBody>
      </p:sp>
    </p:spTree>
    <p:extLst>
      <p:ext uri="{BB962C8B-B14F-4D97-AF65-F5344CB8AC3E}">
        <p14:creationId xmlns:p14="http://schemas.microsoft.com/office/powerpoint/2010/main" val="176252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ways we can view our data? </a:t>
            </a:r>
          </a:p>
        </p:txBody>
      </p:sp>
      <p:sp>
        <p:nvSpPr>
          <p:cNvPr id="4" name="Slide Number Placeholder 3"/>
          <p:cNvSpPr>
            <a:spLocks noGrp="1"/>
          </p:cNvSpPr>
          <p:nvPr>
            <p:ph type="sldNum" sz="quarter" idx="5"/>
          </p:nvPr>
        </p:nvSpPr>
        <p:spPr/>
        <p:txBody>
          <a:bodyPr/>
          <a:lstStyle/>
          <a:p>
            <a:fld id="{6ABDA8C7-87D6-4F1C-BFF2-91640DBBE678}" type="slidenum">
              <a:rPr lang="en-US" smtClean="0"/>
              <a:t>9</a:t>
            </a:fld>
            <a:endParaRPr lang="en-US"/>
          </a:p>
        </p:txBody>
      </p:sp>
    </p:spTree>
    <p:extLst>
      <p:ext uri="{BB962C8B-B14F-4D97-AF65-F5344CB8AC3E}">
        <p14:creationId xmlns:p14="http://schemas.microsoft.com/office/powerpoint/2010/main" val="779532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through the data frame summary yourself. What are some of the things you notice?</a:t>
            </a:r>
          </a:p>
          <a:p>
            <a:pPr marL="171450" indent="-171450">
              <a:buFont typeface="Arial" panose="020B0604020202020204" pitchFamily="34" charset="0"/>
              <a:buChar char="•"/>
            </a:pPr>
            <a:r>
              <a:rPr lang="en-US" dirty="0"/>
              <a:t>Some values probably need to be reverse-coded</a:t>
            </a:r>
          </a:p>
          <a:p>
            <a:pPr marL="171450" indent="-171450">
              <a:buFont typeface="Arial" panose="020B0604020202020204" pitchFamily="34" charset="0"/>
              <a:buChar char="•"/>
            </a:pPr>
            <a:r>
              <a:rPr lang="en-US" dirty="0"/>
              <a:t>Gender and education are being treated as an integer when really they’re nominal and ordinal, respectively</a:t>
            </a:r>
          </a:p>
          <a:p>
            <a:pPr marL="171450" indent="-171450">
              <a:buFont typeface="Arial" panose="020B0604020202020204" pitchFamily="34" charset="0"/>
              <a:buChar char="•"/>
            </a:pPr>
            <a:r>
              <a:rPr lang="en-US" dirty="0"/>
              <a:t>There are </a:t>
            </a:r>
            <a:r>
              <a:rPr lang="en-US" dirty="0" err="1"/>
              <a:t>rownames</a:t>
            </a:r>
            <a:r>
              <a:rPr lang="en-US" dirty="0"/>
              <a:t> of IDs that aren’t showing up there</a:t>
            </a:r>
          </a:p>
        </p:txBody>
      </p:sp>
      <p:sp>
        <p:nvSpPr>
          <p:cNvPr id="4" name="Slide Number Placeholder 3"/>
          <p:cNvSpPr>
            <a:spLocks noGrp="1"/>
          </p:cNvSpPr>
          <p:nvPr>
            <p:ph type="sldNum" sz="quarter" idx="5"/>
          </p:nvPr>
        </p:nvSpPr>
        <p:spPr/>
        <p:txBody>
          <a:bodyPr/>
          <a:lstStyle/>
          <a:p>
            <a:fld id="{6ABDA8C7-87D6-4F1C-BFF2-91640DBBE678}" type="slidenum">
              <a:rPr lang="en-US" smtClean="0"/>
              <a:t>18</a:t>
            </a:fld>
            <a:endParaRPr lang="en-US"/>
          </a:p>
        </p:txBody>
      </p:sp>
    </p:spTree>
    <p:extLst>
      <p:ext uri="{BB962C8B-B14F-4D97-AF65-F5344CB8AC3E}">
        <p14:creationId xmlns:p14="http://schemas.microsoft.com/office/powerpoint/2010/main" val="436709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working with a dataset and you only need one variable from that dataset. How would you go about pulling out just that variable?</a:t>
            </a:r>
          </a:p>
          <a:p>
            <a:endParaRPr lang="en-US" dirty="0"/>
          </a:p>
          <a:p>
            <a:r>
              <a:rPr lang="en-US" dirty="0"/>
              <a:t>Now, how do you do that but with multiple variables?</a:t>
            </a:r>
          </a:p>
          <a:p>
            <a:endParaRPr lang="en-US" dirty="0"/>
          </a:p>
          <a:p>
            <a:r>
              <a:rPr lang="en-US" dirty="0"/>
              <a:t>Not bad solutions, but a ton of parentheses and brackets. You have to add quotations around variable names or you need to know their position. And what if you have to do tons of variables? There has to be a better way!</a:t>
            </a:r>
          </a:p>
        </p:txBody>
      </p:sp>
      <p:sp>
        <p:nvSpPr>
          <p:cNvPr id="4" name="Slide Number Placeholder 3"/>
          <p:cNvSpPr>
            <a:spLocks noGrp="1"/>
          </p:cNvSpPr>
          <p:nvPr>
            <p:ph type="sldNum" sz="quarter" idx="10"/>
          </p:nvPr>
        </p:nvSpPr>
        <p:spPr/>
        <p:txBody>
          <a:bodyPr/>
          <a:lstStyle/>
          <a:p>
            <a:fld id="{6ABDA8C7-87D6-4F1C-BFF2-91640DBBE678}" type="slidenum">
              <a:rPr lang="en-US" smtClean="0"/>
              <a:t>20</a:t>
            </a:fld>
            <a:endParaRPr lang="en-US"/>
          </a:p>
        </p:txBody>
      </p:sp>
    </p:spTree>
    <p:extLst>
      <p:ext uri="{BB962C8B-B14F-4D97-AF65-F5344CB8AC3E}">
        <p14:creationId xmlns:p14="http://schemas.microsoft.com/office/powerpoint/2010/main" val="148873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3BE3-9E72-49CF-89F3-2D6C43606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08B8FD-7D80-473A-9AE7-745760D47E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D7FEF6-EF5A-4561-9462-A1DCF2713913}"/>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5" name="Footer Placeholder 4">
            <a:extLst>
              <a:ext uri="{FF2B5EF4-FFF2-40B4-BE49-F238E27FC236}">
                <a16:creationId xmlns:a16="http://schemas.microsoft.com/office/drawing/2014/main" id="{3136EE89-1DE7-4B2E-B3E5-3B9157F2F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95F0D-FB25-4A51-98E9-12B77A152831}"/>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1355154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5DFF-4C7E-41D5-A986-317B5BCDA9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9848C0-1C8F-4299-BC41-80BB2D512D4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B0747-2DF1-4860-950C-F4C3AE24F916}"/>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5" name="Footer Placeholder 4">
            <a:extLst>
              <a:ext uri="{FF2B5EF4-FFF2-40B4-BE49-F238E27FC236}">
                <a16:creationId xmlns:a16="http://schemas.microsoft.com/office/drawing/2014/main" id="{756F13E9-6D59-4716-A88A-DC5E41F2D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D5EE1-B5C1-4CDB-B3B3-5D220E8DFB85}"/>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367106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AF83E7-DEDD-437D-8F5D-ED301F9E46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264CB8-C142-49F4-BCDE-FA6496F1F9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FF7BA4-3246-4C32-8816-E1CC419F1CE6}"/>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5" name="Footer Placeholder 4">
            <a:extLst>
              <a:ext uri="{FF2B5EF4-FFF2-40B4-BE49-F238E27FC236}">
                <a16:creationId xmlns:a16="http://schemas.microsoft.com/office/drawing/2014/main" id="{C8660F14-8FA8-4495-807E-0D582DE67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73650-B9A1-424E-BA29-34FDB2CCAD9C}"/>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22487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A374-7507-4981-8C82-3D13498359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4D178B-D828-436C-8438-5121577A13B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0F35A-8CA5-44CA-8A61-96C9A6E1DBCD}"/>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5" name="Footer Placeholder 4">
            <a:extLst>
              <a:ext uri="{FF2B5EF4-FFF2-40B4-BE49-F238E27FC236}">
                <a16:creationId xmlns:a16="http://schemas.microsoft.com/office/drawing/2014/main" id="{B6865067-93B7-406B-AB09-64F4287E2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0DF1F-E4D0-45B1-A40C-05C6C839F743}"/>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4121816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B18E-632C-40D0-8C6B-0B381B067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693C8F-32E2-420F-BF6D-A66A386D86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A32E71-8F24-4182-A9A5-E263D922641E}"/>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5" name="Footer Placeholder 4">
            <a:extLst>
              <a:ext uri="{FF2B5EF4-FFF2-40B4-BE49-F238E27FC236}">
                <a16:creationId xmlns:a16="http://schemas.microsoft.com/office/drawing/2014/main" id="{B247AA4F-24A5-4CF3-8DEF-6528561435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C070C-9A44-469E-8662-D78FD1BA2B11}"/>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344112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18BD-EC7A-43C4-8852-16949CE00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695E-83DE-4E25-813A-79466416D4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3A75C6-22AF-4441-AFC1-42D7F271F2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FAB795-3820-4636-9F1D-AF1872CC67AB}"/>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6" name="Footer Placeholder 5">
            <a:extLst>
              <a:ext uri="{FF2B5EF4-FFF2-40B4-BE49-F238E27FC236}">
                <a16:creationId xmlns:a16="http://schemas.microsoft.com/office/drawing/2014/main" id="{DF81DB3A-F5B2-47F9-9AB5-3018F26E0B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12C61-F7DD-4D26-AA05-2C162AC559F1}"/>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301520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13DC-6827-4E4B-9960-2314581685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3893AE-C2F6-47B1-8D80-60C55CEC7B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802701D-2CEB-4776-A500-FEDCD1C565E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E1CDB-DD5E-40D9-BAFB-C7F5F64F95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23B180-86C6-40E6-8236-A1E5695E1A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115528-CAB1-446D-A791-758BB96B89F5}"/>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8" name="Footer Placeholder 7">
            <a:extLst>
              <a:ext uri="{FF2B5EF4-FFF2-40B4-BE49-F238E27FC236}">
                <a16:creationId xmlns:a16="http://schemas.microsoft.com/office/drawing/2014/main" id="{0635C660-ADE0-416E-AB2F-F88608DAD0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F74F63-1B02-4FCB-BBD3-5C54962EBDF8}"/>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99875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26A3-76AD-4D80-8EE0-4BDF1D7214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6E5B65-3210-407D-A9C0-ED7B2DE46BBB}"/>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4" name="Footer Placeholder 3">
            <a:extLst>
              <a:ext uri="{FF2B5EF4-FFF2-40B4-BE49-F238E27FC236}">
                <a16:creationId xmlns:a16="http://schemas.microsoft.com/office/drawing/2014/main" id="{A8DBF02D-193A-4C56-8EC1-94DEF53942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B7B50A-69A6-4D8F-9843-A4BD0E47C3D9}"/>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1038276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1C362-A2C0-4FFD-8D7D-7D4ADDA61D75}"/>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3" name="Footer Placeholder 2">
            <a:extLst>
              <a:ext uri="{FF2B5EF4-FFF2-40B4-BE49-F238E27FC236}">
                <a16:creationId xmlns:a16="http://schemas.microsoft.com/office/drawing/2014/main" id="{33B5F0FF-3250-45C0-BD0B-0BC9E2954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781FA0-E23B-448A-8217-FF90A91A2E35}"/>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64334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C134-4569-4111-9924-09BCEA42F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241BA2-8E2D-46F1-A737-DDA32F0872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A10BBD-DC9A-4FCC-8363-0781A8B17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22FAEC-5905-4863-82A1-BCB099A89505}"/>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6" name="Footer Placeholder 5">
            <a:extLst>
              <a:ext uri="{FF2B5EF4-FFF2-40B4-BE49-F238E27FC236}">
                <a16:creationId xmlns:a16="http://schemas.microsoft.com/office/drawing/2014/main" id="{1457515E-B0A7-4953-A3BF-AA2C81ECE4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F664AE-D78E-4ED1-972A-6389CEF845F7}"/>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339559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F60F-A491-4747-99EB-A1B3D16BE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2D526D-7CFD-428F-83F5-EA1EBB8833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A37E80-6AF8-4CDF-8998-399994EE0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BF30B6-A397-49FD-B411-FB8F28C105E0}"/>
              </a:ext>
            </a:extLst>
          </p:cNvPr>
          <p:cNvSpPr>
            <a:spLocks noGrp="1"/>
          </p:cNvSpPr>
          <p:nvPr>
            <p:ph type="dt" sz="half" idx="10"/>
          </p:nvPr>
        </p:nvSpPr>
        <p:spPr/>
        <p:txBody>
          <a:bodyPr/>
          <a:lstStyle/>
          <a:p>
            <a:fld id="{36CDEDDD-2886-4A6A-811E-0D80F2C5DDC9}" type="datetimeFigureOut">
              <a:rPr lang="en-US" smtClean="0"/>
              <a:t>1/22/2019</a:t>
            </a:fld>
            <a:endParaRPr lang="en-US"/>
          </a:p>
        </p:txBody>
      </p:sp>
      <p:sp>
        <p:nvSpPr>
          <p:cNvPr id="6" name="Footer Placeholder 5">
            <a:extLst>
              <a:ext uri="{FF2B5EF4-FFF2-40B4-BE49-F238E27FC236}">
                <a16:creationId xmlns:a16="http://schemas.microsoft.com/office/drawing/2014/main" id="{D882E424-3AB9-46B4-B3D9-8905A9862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506A3-8EF5-47A3-BA86-1CB9C132CF52}"/>
              </a:ext>
            </a:extLst>
          </p:cNvPr>
          <p:cNvSpPr>
            <a:spLocks noGrp="1"/>
          </p:cNvSpPr>
          <p:nvPr>
            <p:ph type="sldNum" sz="quarter" idx="12"/>
          </p:nvPr>
        </p:nvSpPr>
        <p:spPr/>
        <p:txBody>
          <a:bodyPr/>
          <a:lstStyle/>
          <a:p>
            <a:fld id="{361F0109-DAD1-4747-92A3-2D3090B981E7}" type="slidenum">
              <a:rPr lang="en-US" smtClean="0"/>
              <a:t>‹#›</a:t>
            </a:fld>
            <a:endParaRPr lang="en-US"/>
          </a:p>
        </p:txBody>
      </p:sp>
    </p:spTree>
    <p:extLst>
      <p:ext uri="{BB962C8B-B14F-4D97-AF65-F5344CB8AC3E}">
        <p14:creationId xmlns:p14="http://schemas.microsoft.com/office/powerpoint/2010/main" val="70154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CCBFA7-7787-4E93-9027-56429B6D1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E482B3-DCA4-4178-99FF-9CD63D0BCB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63255-6B6B-40A2-B9C3-406884504B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DEDDD-2886-4A6A-811E-0D80F2C5DDC9}" type="datetimeFigureOut">
              <a:rPr lang="en-US" smtClean="0"/>
              <a:t>1/22/2019</a:t>
            </a:fld>
            <a:endParaRPr lang="en-US"/>
          </a:p>
        </p:txBody>
      </p:sp>
      <p:sp>
        <p:nvSpPr>
          <p:cNvPr id="5" name="Footer Placeholder 4">
            <a:extLst>
              <a:ext uri="{FF2B5EF4-FFF2-40B4-BE49-F238E27FC236}">
                <a16:creationId xmlns:a16="http://schemas.microsoft.com/office/drawing/2014/main" id="{C06C4E72-E610-4E68-BA61-D228C3E598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E82C18-260F-420A-8E4F-9E6C583E06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F0109-DAD1-4747-92A3-2D3090B981E7}" type="slidenum">
              <a:rPr lang="en-US" smtClean="0"/>
              <a:t>‹#›</a:t>
            </a:fld>
            <a:endParaRPr lang="en-US"/>
          </a:p>
        </p:txBody>
      </p:sp>
    </p:spTree>
    <p:extLst>
      <p:ext uri="{BB962C8B-B14F-4D97-AF65-F5344CB8AC3E}">
        <p14:creationId xmlns:p14="http://schemas.microsoft.com/office/powerpoint/2010/main" val="4135580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apreshill/teachthat"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hyperlink" Target="https://github.com/sfirke/janitor/blob/master/vignettes/tabyls.md"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danawanzer/dplyrMergingData/blob/master/dplyrMergingReference.md"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83E78-70F6-4041-ADC7-6C435995CB1C}"/>
              </a:ext>
            </a:extLst>
          </p:cNvPr>
          <p:cNvSpPr txBox="1"/>
          <p:nvPr/>
        </p:nvSpPr>
        <p:spPr>
          <a:xfrm>
            <a:off x="312788" y="258595"/>
            <a:ext cx="11566435" cy="1015663"/>
          </a:xfrm>
          <a:prstGeom prst="rect">
            <a:avLst/>
          </a:prstGeom>
          <a:noFill/>
        </p:spPr>
        <p:txBody>
          <a:bodyPr wrap="none" rtlCol="0">
            <a:spAutoFit/>
          </a:bodyPr>
          <a:lstStyle/>
          <a:p>
            <a:pPr algn="ctr"/>
            <a:r>
              <a:rPr lang="en-US" sz="6000" dirty="0"/>
              <a:t>Data Cleaning and Manipulation in R</a:t>
            </a:r>
          </a:p>
        </p:txBody>
      </p:sp>
      <p:sp>
        <p:nvSpPr>
          <p:cNvPr id="3" name="Rectangle 2">
            <a:extLst>
              <a:ext uri="{FF2B5EF4-FFF2-40B4-BE49-F238E27FC236}">
                <a16:creationId xmlns:a16="http://schemas.microsoft.com/office/drawing/2014/main" id="{77BD6F10-5420-4183-B3FA-F5500D27AF66}"/>
              </a:ext>
            </a:extLst>
          </p:cNvPr>
          <p:cNvSpPr/>
          <p:nvPr/>
        </p:nvSpPr>
        <p:spPr>
          <a:xfrm>
            <a:off x="905107" y="1733092"/>
            <a:ext cx="10381785" cy="4836196"/>
          </a:xfrm>
          <a:prstGeom prst="rect">
            <a:avLst/>
          </a:prstGeom>
        </p:spPr>
        <p:txBody>
          <a:bodyPr wrap="square">
            <a:spAutoFit/>
          </a:bodyPr>
          <a:lstStyle/>
          <a:p>
            <a:pPr algn="ctr">
              <a:lnSpc>
                <a:spcPct val="114000"/>
              </a:lnSpc>
            </a:pPr>
            <a:r>
              <a:rPr lang="en-US" sz="4800" dirty="0"/>
              <a:t>Github.com/</a:t>
            </a:r>
            <a:r>
              <a:rPr lang="en-US" sz="4800" dirty="0" err="1"/>
              <a:t>danawanzer</a:t>
            </a:r>
            <a:endParaRPr lang="en-US" sz="4800" dirty="0"/>
          </a:p>
          <a:p>
            <a:pPr>
              <a:lnSpc>
                <a:spcPct val="114000"/>
              </a:lnSpc>
            </a:pPr>
            <a:endParaRPr lang="en-US" sz="2800" dirty="0">
              <a:sym typeface="Wingdings" panose="05000000000000000000" pitchFamily="2" charset="2"/>
            </a:endParaRPr>
          </a:p>
          <a:p>
            <a:pPr marL="457200" indent="-457200">
              <a:lnSpc>
                <a:spcPct val="114000"/>
              </a:lnSpc>
              <a:buFont typeface="Wingdings" panose="05000000000000000000" pitchFamily="2" charset="2"/>
              <a:buChar char="à"/>
            </a:pPr>
            <a:r>
              <a:rPr lang="en-US" sz="2800" dirty="0">
                <a:sym typeface="Wingdings" panose="05000000000000000000" pitchFamily="2" charset="2"/>
              </a:rPr>
              <a:t>Click “data-cleaning-manipulation-training”</a:t>
            </a:r>
          </a:p>
          <a:p>
            <a:pPr marL="457200" indent="-457200">
              <a:lnSpc>
                <a:spcPct val="114000"/>
              </a:lnSpc>
              <a:buFont typeface="Wingdings" panose="05000000000000000000" pitchFamily="2" charset="2"/>
              <a:buChar char="à"/>
            </a:pPr>
            <a:endParaRPr lang="en-US" sz="2800" dirty="0">
              <a:sym typeface="Wingdings" panose="05000000000000000000" pitchFamily="2" charset="2"/>
            </a:endParaRPr>
          </a:p>
          <a:p>
            <a:pPr marL="457200" indent="-457200">
              <a:lnSpc>
                <a:spcPct val="114000"/>
              </a:lnSpc>
              <a:buFont typeface="Wingdings" panose="05000000000000000000" pitchFamily="2" charset="2"/>
              <a:buChar char="à"/>
            </a:pPr>
            <a:r>
              <a:rPr lang="en-US" sz="2800" dirty="0">
                <a:sym typeface="Wingdings" panose="05000000000000000000" pitchFamily="2" charset="2"/>
              </a:rPr>
              <a:t>Click “Clone or download”, “Download ZIP”</a:t>
            </a:r>
          </a:p>
          <a:p>
            <a:pPr>
              <a:lnSpc>
                <a:spcPct val="114000"/>
              </a:lnSpc>
            </a:pPr>
            <a:r>
              <a:rPr lang="en-US" sz="2800" dirty="0">
                <a:sym typeface="Wingdings" panose="05000000000000000000" pitchFamily="2" charset="2"/>
              </a:rPr>
              <a:t>	OR</a:t>
            </a:r>
          </a:p>
          <a:p>
            <a:pPr marL="457200" indent="-457200">
              <a:lnSpc>
                <a:spcPct val="114000"/>
              </a:lnSpc>
              <a:buFont typeface="Wingdings" panose="05000000000000000000" pitchFamily="2" charset="2"/>
              <a:buChar char="à"/>
            </a:pPr>
            <a:r>
              <a:rPr lang="en-US" sz="2800" dirty="0">
                <a:sym typeface="Wingdings" panose="05000000000000000000" pitchFamily="2" charset="2"/>
              </a:rPr>
              <a:t>Click “R Training </a:t>
            </a:r>
            <a:r>
              <a:rPr lang="en-US" sz="2800" dirty="0" err="1">
                <a:sym typeface="Wingdings" panose="05000000000000000000" pitchFamily="2" charset="2"/>
              </a:rPr>
              <a:t>Worksheet.Rmd</a:t>
            </a:r>
            <a:r>
              <a:rPr lang="en-US" sz="2800" dirty="0">
                <a:sym typeface="Wingdings" panose="05000000000000000000" pitchFamily="2" charset="2"/>
              </a:rPr>
              <a:t>” and copy-paste into an </a:t>
            </a:r>
            <a:r>
              <a:rPr lang="en-US" sz="2800" dirty="0" err="1">
                <a:sym typeface="Wingdings" panose="05000000000000000000" pitchFamily="2" charset="2"/>
              </a:rPr>
              <a:t>Rmd</a:t>
            </a:r>
            <a:r>
              <a:rPr lang="en-US" sz="2800" dirty="0">
                <a:sym typeface="Wingdings" panose="05000000000000000000" pitchFamily="2" charset="2"/>
              </a:rPr>
              <a:t> file.</a:t>
            </a:r>
          </a:p>
          <a:p>
            <a:pPr marL="457200" indent="-457200">
              <a:lnSpc>
                <a:spcPct val="114000"/>
              </a:lnSpc>
              <a:buFont typeface="Wingdings" panose="05000000000000000000" pitchFamily="2" charset="2"/>
              <a:buChar char="à"/>
            </a:pPr>
            <a:endParaRPr lang="en-US" sz="2800" dirty="0">
              <a:sym typeface="Wingdings" panose="05000000000000000000" pitchFamily="2" charset="2"/>
            </a:endParaRPr>
          </a:p>
          <a:p>
            <a:pPr algn="ctr">
              <a:lnSpc>
                <a:spcPct val="114000"/>
              </a:lnSpc>
            </a:pPr>
            <a:r>
              <a:rPr lang="en-US" sz="2800" b="1" dirty="0"/>
              <a:t>INSTALL PACKAGES IF YOU DO NOT HAVE THEM ALREADY!</a:t>
            </a:r>
          </a:p>
        </p:txBody>
      </p:sp>
    </p:spTree>
    <p:extLst>
      <p:ext uri="{BB962C8B-B14F-4D97-AF65-F5344CB8AC3E}">
        <p14:creationId xmlns:p14="http://schemas.microsoft.com/office/powerpoint/2010/main" val="203279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Tree>
    <p:extLst>
      <p:ext uri="{BB962C8B-B14F-4D97-AF65-F5344CB8AC3E}">
        <p14:creationId xmlns:p14="http://schemas.microsoft.com/office/powerpoint/2010/main" val="5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2952466" y="847493"/>
            <a:ext cx="6146929"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11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3345366" y="847493"/>
            <a:ext cx="5754029"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693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4003288" y="847493"/>
            <a:ext cx="5096107"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66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5397190" y="847493"/>
            <a:ext cx="3702205"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48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6579220" y="847493"/>
            <a:ext cx="2520175"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747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7805854" y="847493"/>
            <a:ext cx="1293541"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90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2"/>
          <a:srcRect l="56194" t="9981" r="18955" b="3825"/>
          <a:stretch/>
        </p:blipFill>
        <p:spPr>
          <a:xfrm>
            <a:off x="2647665" y="-1105"/>
            <a:ext cx="6591869" cy="6859105"/>
          </a:xfrm>
          <a:prstGeom prst="rect">
            <a:avLst/>
          </a:prstGeom>
        </p:spPr>
      </p:pic>
      <p:sp>
        <p:nvSpPr>
          <p:cNvPr id="3" name="Rectangle 2">
            <a:extLst>
              <a:ext uri="{FF2B5EF4-FFF2-40B4-BE49-F238E27FC236}">
                <a16:creationId xmlns:a16="http://schemas.microsoft.com/office/drawing/2014/main" id="{4BCA5242-8F20-475E-A987-7DED4BCC566E}"/>
              </a:ext>
            </a:extLst>
          </p:cNvPr>
          <p:cNvSpPr/>
          <p:nvPr/>
        </p:nvSpPr>
        <p:spPr>
          <a:xfrm>
            <a:off x="8385717" y="847493"/>
            <a:ext cx="713678" cy="6010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21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9F741-4128-454A-91AE-3AA41606F713}"/>
              </a:ext>
            </a:extLst>
          </p:cNvPr>
          <p:cNvPicPr>
            <a:picLocks noChangeAspect="1"/>
          </p:cNvPicPr>
          <p:nvPr/>
        </p:nvPicPr>
        <p:blipFill rotWithShape="1">
          <a:blip r:embed="rId3"/>
          <a:srcRect l="56194" t="9981" r="18955" b="3825"/>
          <a:stretch/>
        </p:blipFill>
        <p:spPr>
          <a:xfrm>
            <a:off x="2647665" y="-1105"/>
            <a:ext cx="6591869" cy="6859105"/>
          </a:xfrm>
          <a:prstGeom prst="rect">
            <a:avLst/>
          </a:prstGeom>
        </p:spPr>
      </p:pic>
    </p:spTree>
    <p:extLst>
      <p:ext uri="{BB962C8B-B14F-4D97-AF65-F5344CB8AC3E}">
        <p14:creationId xmlns:p14="http://schemas.microsoft.com/office/powerpoint/2010/main" val="1852247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BEB4EA-B7E5-44C6-8FFD-D369E16B6F86}"/>
              </a:ext>
            </a:extLst>
          </p:cNvPr>
          <p:cNvSpPr txBox="1"/>
          <p:nvPr/>
        </p:nvSpPr>
        <p:spPr>
          <a:xfrm>
            <a:off x="1167584" y="3429002"/>
            <a:ext cx="2012090" cy="1015663"/>
          </a:xfrm>
          <a:prstGeom prst="rect">
            <a:avLst/>
          </a:prstGeom>
          <a:noFill/>
        </p:spPr>
        <p:txBody>
          <a:bodyPr wrap="none" rtlCol="0">
            <a:spAutoFit/>
          </a:bodyPr>
          <a:lstStyle/>
          <a:p>
            <a:pPr algn="ctr"/>
            <a:r>
              <a:rPr lang="en-US" sz="6000" dirty="0"/>
              <a:t>select</a:t>
            </a:r>
          </a:p>
        </p:txBody>
      </p:sp>
      <p:sp>
        <p:nvSpPr>
          <p:cNvPr id="4" name="TextBox 3">
            <a:extLst>
              <a:ext uri="{FF2B5EF4-FFF2-40B4-BE49-F238E27FC236}">
                <a16:creationId xmlns:a16="http://schemas.microsoft.com/office/drawing/2014/main" id="{658C8EB2-856E-4CC0-8FAC-73CC830E9D1B}"/>
              </a:ext>
            </a:extLst>
          </p:cNvPr>
          <p:cNvSpPr txBox="1"/>
          <p:nvPr/>
        </p:nvSpPr>
        <p:spPr>
          <a:xfrm>
            <a:off x="5260003" y="3429001"/>
            <a:ext cx="1671997" cy="1015663"/>
          </a:xfrm>
          <a:prstGeom prst="rect">
            <a:avLst/>
          </a:prstGeom>
          <a:noFill/>
        </p:spPr>
        <p:txBody>
          <a:bodyPr wrap="none" rtlCol="0">
            <a:spAutoFit/>
          </a:bodyPr>
          <a:lstStyle/>
          <a:p>
            <a:pPr algn="ctr"/>
            <a:r>
              <a:rPr lang="en-US" sz="6000" dirty="0"/>
              <a:t>filter</a:t>
            </a:r>
          </a:p>
        </p:txBody>
      </p:sp>
      <p:sp>
        <p:nvSpPr>
          <p:cNvPr id="5" name="TextBox 4">
            <a:extLst>
              <a:ext uri="{FF2B5EF4-FFF2-40B4-BE49-F238E27FC236}">
                <a16:creationId xmlns:a16="http://schemas.microsoft.com/office/drawing/2014/main" id="{544BE931-21AB-47A5-AAC8-A149CFD8BA5B}"/>
              </a:ext>
            </a:extLst>
          </p:cNvPr>
          <p:cNvSpPr txBox="1"/>
          <p:nvPr/>
        </p:nvSpPr>
        <p:spPr>
          <a:xfrm>
            <a:off x="8556019" y="3429000"/>
            <a:ext cx="2584618" cy="1015663"/>
          </a:xfrm>
          <a:prstGeom prst="rect">
            <a:avLst/>
          </a:prstGeom>
          <a:noFill/>
        </p:spPr>
        <p:txBody>
          <a:bodyPr wrap="none" rtlCol="0">
            <a:spAutoFit/>
          </a:bodyPr>
          <a:lstStyle/>
          <a:p>
            <a:pPr algn="ctr"/>
            <a:r>
              <a:rPr lang="en-US" sz="6000" dirty="0"/>
              <a:t>arrange</a:t>
            </a:r>
          </a:p>
        </p:txBody>
      </p:sp>
      <p:sp>
        <p:nvSpPr>
          <p:cNvPr id="6" name="TextBox 5">
            <a:extLst>
              <a:ext uri="{FF2B5EF4-FFF2-40B4-BE49-F238E27FC236}">
                <a16:creationId xmlns:a16="http://schemas.microsoft.com/office/drawing/2014/main" id="{F6D690D9-F77B-472F-9F2D-4C9FCDE09E7F}"/>
              </a:ext>
            </a:extLst>
          </p:cNvPr>
          <p:cNvSpPr txBox="1"/>
          <p:nvPr/>
        </p:nvSpPr>
        <p:spPr>
          <a:xfrm>
            <a:off x="3045511" y="5141455"/>
            <a:ext cx="2445799" cy="1015663"/>
          </a:xfrm>
          <a:prstGeom prst="rect">
            <a:avLst/>
          </a:prstGeom>
          <a:noFill/>
        </p:spPr>
        <p:txBody>
          <a:bodyPr wrap="none" rtlCol="0">
            <a:spAutoFit/>
          </a:bodyPr>
          <a:lstStyle/>
          <a:p>
            <a:pPr algn="ctr"/>
            <a:r>
              <a:rPr lang="en-US" sz="6000" dirty="0"/>
              <a:t>mutate</a:t>
            </a:r>
          </a:p>
        </p:txBody>
      </p:sp>
      <p:sp>
        <p:nvSpPr>
          <p:cNvPr id="7" name="TextBox 6">
            <a:extLst>
              <a:ext uri="{FF2B5EF4-FFF2-40B4-BE49-F238E27FC236}">
                <a16:creationId xmlns:a16="http://schemas.microsoft.com/office/drawing/2014/main" id="{7BD23D56-EACD-4421-846E-9C2F3E11C117}"/>
              </a:ext>
            </a:extLst>
          </p:cNvPr>
          <p:cNvSpPr txBox="1"/>
          <p:nvPr/>
        </p:nvSpPr>
        <p:spPr>
          <a:xfrm>
            <a:off x="6021608" y="5141455"/>
            <a:ext cx="3600987" cy="1015663"/>
          </a:xfrm>
          <a:prstGeom prst="rect">
            <a:avLst/>
          </a:prstGeom>
          <a:noFill/>
        </p:spPr>
        <p:txBody>
          <a:bodyPr wrap="none" rtlCol="0">
            <a:spAutoFit/>
          </a:bodyPr>
          <a:lstStyle/>
          <a:p>
            <a:pPr algn="ctr"/>
            <a:r>
              <a:rPr lang="en-US" sz="6000" dirty="0"/>
              <a:t>summarize</a:t>
            </a:r>
          </a:p>
        </p:txBody>
      </p:sp>
      <p:pic>
        <p:nvPicPr>
          <p:cNvPr id="8" name="Picture 12" descr="dplyr.png">
            <a:extLst>
              <a:ext uri="{FF2B5EF4-FFF2-40B4-BE49-F238E27FC236}">
                <a16:creationId xmlns:a16="http://schemas.microsoft.com/office/drawing/2014/main" id="{0082F4E0-D72C-44BC-BE9E-B24930D96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101" y="204444"/>
            <a:ext cx="2445798" cy="283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64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2E113-AF56-4D7C-8F81-4091CDBE7C65}"/>
              </a:ext>
            </a:extLst>
          </p:cNvPr>
          <p:cNvSpPr txBox="1"/>
          <p:nvPr/>
        </p:nvSpPr>
        <p:spPr>
          <a:xfrm>
            <a:off x="5042125" y="1633268"/>
            <a:ext cx="2107756" cy="1015663"/>
          </a:xfrm>
          <a:prstGeom prst="rect">
            <a:avLst/>
          </a:prstGeom>
          <a:noFill/>
        </p:spPr>
        <p:txBody>
          <a:bodyPr wrap="none" rtlCol="0">
            <a:spAutoFit/>
          </a:bodyPr>
          <a:lstStyle/>
          <a:p>
            <a:pPr algn="ctr"/>
            <a:r>
              <a:rPr lang="en-US" sz="6000" dirty="0" err="1"/>
              <a:t>readxl</a:t>
            </a:r>
            <a:endParaRPr lang="en-US" sz="6000" dirty="0"/>
          </a:p>
        </p:txBody>
      </p:sp>
      <p:sp>
        <p:nvSpPr>
          <p:cNvPr id="3" name="TextBox 2">
            <a:extLst>
              <a:ext uri="{FF2B5EF4-FFF2-40B4-BE49-F238E27FC236}">
                <a16:creationId xmlns:a16="http://schemas.microsoft.com/office/drawing/2014/main" id="{E73CCE16-9DD5-48A3-B475-4EE0AD36D997}"/>
              </a:ext>
            </a:extLst>
          </p:cNvPr>
          <p:cNvSpPr txBox="1"/>
          <p:nvPr/>
        </p:nvSpPr>
        <p:spPr>
          <a:xfrm>
            <a:off x="425216" y="3766867"/>
            <a:ext cx="11341567" cy="646331"/>
          </a:xfrm>
          <a:prstGeom prst="rect">
            <a:avLst/>
          </a:prstGeom>
          <a:noFill/>
        </p:spPr>
        <p:txBody>
          <a:bodyPr wrap="none" rtlCol="0">
            <a:spAutoFit/>
          </a:bodyPr>
          <a:lstStyle/>
          <a:p>
            <a:pPr algn="ctr"/>
            <a:r>
              <a:rPr lang="en-US" sz="3600" dirty="0" err="1">
                <a:latin typeface="Lucida Console" panose="020B0609040504020204" pitchFamily="49" charset="0"/>
              </a:rPr>
              <a:t>dat</a:t>
            </a:r>
            <a:r>
              <a:rPr lang="en-US" sz="3600" dirty="0">
                <a:latin typeface="Lucida Console" panose="020B0609040504020204" pitchFamily="49" charset="0"/>
              </a:rPr>
              <a:t> &lt;- </a:t>
            </a:r>
            <a:r>
              <a:rPr lang="en-US" sz="3600" dirty="0" err="1">
                <a:latin typeface="Lucida Console" panose="020B0609040504020204" pitchFamily="49" charset="0"/>
              </a:rPr>
              <a:t>readxl</a:t>
            </a:r>
            <a:r>
              <a:rPr lang="en-US" sz="3600" dirty="0">
                <a:latin typeface="Lucida Console" panose="020B0609040504020204" pitchFamily="49" charset="0"/>
              </a:rPr>
              <a:t>::</a:t>
            </a:r>
            <a:r>
              <a:rPr lang="en-US" sz="3600" dirty="0" err="1">
                <a:latin typeface="Lucida Console" panose="020B0609040504020204" pitchFamily="49" charset="0"/>
              </a:rPr>
              <a:t>read_xlsx</a:t>
            </a:r>
            <a:r>
              <a:rPr lang="en-US" sz="3600" dirty="0">
                <a:latin typeface="Lucida Console" panose="020B0609040504020204" pitchFamily="49" charset="0"/>
              </a:rPr>
              <a:t>(</a:t>
            </a:r>
            <a:r>
              <a:rPr lang="en-US" sz="3600" dirty="0">
                <a:solidFill>
                  <a:srgbClr val="338533"/>
                </a:solidFill>
                <a:latin typeface="Lucida Console" panose="020B0609040504020204" pitchFamily="49" charset="0"/>
              </a:rPr>
              <a:t>“../data.xlsx”</a:t>
            </a:r>
            <a:r>
              <a:rPr lang="en-US" sz="3600" dirty="0">
                <a:latin typeface="Lucida Console" panose="020B0609040504020204" pitchFamily="49" charset="0"/>
              </a:rPr>
              <a:t>)</a:t>
            </a:r>
          </a:p>
        </p:txBody>
      </p:sp>
    </p:spTree>
    <p:extLst>
      <p:ext uri="{BB962C8B-B14F-4D97-AF65-F5344CB8AC3E}">
        <p14:creationId xmlns:p14="http://schemas.microsoft.com/office/powerpoint/2010/main" val="2793008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3" name="TextBox 2">
            <a:extLst>
              <a:ext uri="{FF2B5EF4-FFF2-40B4-BE49-F238E27FC236}">
                <a16:creationId xmlns:a16="http://schemas.microsoft.com/office/drawing/2014/main" id="{F6A42CDC-5D10-45BE-BB6D-6DFAF2DF645A}"/>
              </a:ext>
            </a:extLst>
          </p:cNvPr>
          <p:cNvSpPr txBox="1"/>
          <p:nvPr/>
        </p:nvSpPr>
        <p:spPr>
          <a:xfrm>
            <a:off x="1039913" y="2212401"/>
            <a:ext cx="9389109" cy="3416320"/>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dat$var</a:t>
            </a:r>
            <a:endParaRPr lang="en-US" sz="3600" dirty="0">
              <a:latin typeface="Lucida Console" panose="020B0609040504020204" pitchFamily="49" charset="0"/>
            </a:endParaRPr>
          </a:p>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dat</a:t>
            </a:r>
            <a:r>
              <a:rPr lang="en-US" sz="3600" dirty="0">
                <a:latin typeface="Lucida Console" panose="020B0609040504020204" pitchFamily="49" charset="0"/>
              </a:rPr>
              <a:t>[</a:t>
            </a:r>
            <a:r>
              <a:rPr lang="en-US" sz="3600" dirty="0">
                <a:solidFill>
                  <a:srgbClr val="338533"/>
                </a:solidFill>
                <a:latin typeface="Lucida Console" panose="020B0609040504020204" pitchFamily="49" charset="0"/>
              </a:rPr>
              <a:t>“</a:t>
            </a:r>
            <a:r>
              <a:rPr lang="en-US" sz="3600" dirty="0" err="1">
                <a:solidFill>
                  <a:srgbClr val="338533"/>
                </a:solidFill>
                <a:latin typeface="Lucida Console" panose="020B0609040504020204" pitchFamily="49" charset="0"/>
              </a:rPr>
              <a:t>var</a:t>
            </a:r>
            <a:r>
              <a:rPr lang="en-US" sz="3600" dirty="0">
                <a:solidFill>
                  <a:srgbClr val="338533"/>
                </a:solidFill>
                <a:latin typeface="Lucida Console" panose="020B0609040504020204" pitchFamily="49" charset="0"/>
              </a:rPr>
              <a:t>”</a:t>
            </a:r>
            <a:r>
              <a:rPr lang="en-US" sz="3600" dirty="0">
                <a:latin typeface="Lucida Console" panose="020B0609040504020204" pitchFamily="49" charset="0"/>
              </a:rPr>
              <a:t>]</a:t>
            </a:r>
          </a:p>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dat</a:t>
            </a:r>
            <a:r>
              <a:rPr lang="en-US" sz="3600" dirty="0">
                <a:latin typeface="Lucida Console" panose="020B0609040504020204" pitchFamily="49" charset="0"/>
              </a:rPr>
              <a:t>[</a:t>
            </a:r>
            <a:r>
              <a:rPr lang="en-US" sz="3600" dirty="0">
                <a:solidFill>
                  <a:schemeClr val="accent1"/>
                </a:solidFill>
                <a:latin typeface="Lucida Console" panose="020B0609040504020204" pitchFamily="49" charset="0"/>
              </a:rPr>
              <a:t>1</a:t>
            </a:r>
            <a:r>
              <a:rPr lang="en-US" sz="3600" dirty="0">
                <a:latin typeface="Lucida Console" panose="020B0609040504020204" pitchFamily="49" charset="0"/>
              </a:rPr>
              <a:t>]</a:t>
            </a:r>
          </a:p>
          <a:p>
            <a:endParaRPr lang="en-US" sz="3600" dirty="0">
              <a:latin typeface="Lucida Console" panose="020B0609040504020204" pitchFamily="49" charset="0"/>
            </a:endParaRPr>
          </a:p>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dat</a:t>
            </a:r>
            <a:r>
              <a:rPr lang="en-US" sz="3600" dirty="0">
                <a:latin typeface="Lucida Console" panose="020B0609040504020204" pitchFamily="49" charset="0"/>
              </a:rPr>
              <a:t>[c(</a:t>
            </a:r>
            <a:r>
              <a:rPr lang="en-US" sz="3600" dirty="0">
                <a:solidFill>
                  <a:srgbClr val="338533"/>
                </a:solidFill>
                <a:latin typeface="Lucida Console" panose="020B0609040504020204" pitchFamily="49" charset="0"/>
              </a:rPr>
              <a:t>“var1”</a:t>
            </a:r>
            <a:r>
              <a:rPr lang="en-US" sz="3600" dirty="0">
                <a:latin typeface="Lucida Console" panose="020B0609040504020204" pitchFamily="49" charset="0"/>
              </a:rPr>
              <a:t>, </a:t>
            </a:r>
            <a:r>
              <a:rPr lang="en-US" sz="3600" dirty="0">
                <a:solidFill>
                  <a:srgbClr val="338533"/>
                </a:solidFill>
                <a:latin typeface="Lucida Console" panose="020B0609040504020204" pitchFamily="49" charset="0"/>
              </a:rPr>
              <a:t>“var2”</a:t>
            </a:r>
            <a:r>
              <a:rPr lang="en-US" sz="3600" dirty="0">
                <a:latin typeface="Lucida Console" panose="020B0609040504020204" pitchFamily="49" charset="0"/>
              </a:rPr>
              <a:t>)]</a:t>
            </a:r>
          </a:p>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dat</a:t>
            </a:r>
            <a:r>
              <a:rPr lang="en-US" sz="3600" dirty="0">
                <a:latin typeface="Lucida Console" panose="020B0609040504020204" pitchFamily="49" charset="0"/>
              </a:rPr>
              <a:t>[c(</a:t>
            </a:r>
            <a:r>
              <a:rPr lang="en-US" sz="3600" dirty="0">
                <a:solidFill>
                  <a:schemeClr val="accent1"/>
                </a:solidFill>
                <a:latin typeface="Lucida Console" panose="020B0609040504020204" pitchFamily="49" charset="0"/>
              </a:rPr>
              <a:t>1:5</a:t>
            </a:r>
            <a:r>
              <a:rPr lang="en-US" sz="3600" dirty="0">
                <a:latin typeface="Lucida Console" panose="020B0609040504020204" pitchFamily="49" charset="0"/>
              </a:rPr>
              <a:t>)]</a:t>
            </a:r>
          </a:p>
        </p:txBody>
      </p:sp>
    </p:spTree>
    <p:extLst>
      <p:ext uri="{BB962C8B-B14F-4D97-AF65-F5344CB8AC3E}">
        <p14:creationId xmlns:p14="http://schemas.microsoft.com/office/powerpoint/2010/main" val="306897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3" name="TextBox 2">
            <a:extLst>
              <a:ext uri="{FF2B5EF4-FFF2-40B4-BE49-F238E27FC236}">
                <a16:creationId xmlns:a16="http://schemas.microsoft.com/office/drawing/2014/main" id="{F6A42CDC-5D10-45BE-BB6D-6DFAF2DF645A}"/>
              </a:ext>
            </a:extLst>
          </p:cNvPr>
          <p:cNvSpPr txBox="1"/>
          <p:nvPr/>
        </p:nvSpPr>
        <p:spPr>
          <a:xfrm>
            <a:off x="1039913" y="1838328"/>
            <a:ext cx="9113392" cy="4524315"/>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var1, var2)</a:t>
            </a:r>
          </a:p>
          <a:p>
            <a:pPr>
              <a:tabLst>
                <a:tab pos="4975225" algn="l"/>
              </a:tabLst>
            </a:pPr>
            <a:endParaRPr lang="en-US" sz="3600" dirty="0">
              <a:latin typeface="Lucida Console" panose="020B0609040504020204" pitchFamily="49" charset="0"/>
            </a:endParaRPr>
          </a:p>
          <a:p>
            <a:pPr>
              <a:tabLst>
                <a:tab pos="4975225" algn="l"/>
              </a:tabLst>
            </a:pPr>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a:t>
            </a:r>
            <a:r>
              <a:rPr lang="en-US" sz="3600" dirty="0">
                <a:solidFill>
                  <a:schemeClr val="accent1"/>
                </a:solidFill>
                <a:latin typeface="Lucida Console" panose="020B0609040504020204" pitchFamily="49" charset="0"/>
              </a:rPr>
              <a:t>1</a:t>
            </a:r>
            <a:r>
              <a:rPr lang="en-US" sz="3600" dirty="0">
                <a:latin typeface="Lucida Console" panose="020B0609040504020204" pitchFamily="49" charset="0"/>
              </a:rPr>
              <a:t>, </a:t>
            </a:r>
            <a:r>
              <a:rPr lang="en-US" sz="3600" dirty="0">
                <a:solidFill>
                  <a:schemeClr val="accent1"/>
                </a:solidFill>
                <a:latin typeface="Lucida Console" panose="020B0609040504020204" pitchFamily="49" charset="0"/>
              </a:rPr>
              <a:t>4</a:t>
            </a:r>
            <a:r>
              <a:rPr lang="en-US" sz="3600" dirty="0">
                <a:latin typeface="Lucida Console" panose="020B0609040504020204" pitchFamily="49" charset="0"/>
              </a:rPr>
              <a:t>, </a:t>
            </a:r>
            <a:r>
              <a:rPr lang="en-US" sz="3600" dirty="0">
                <a:solidFill>
                  <a:schemeClr val="accent1"/>
                </a:solidFill>
                <a:latin typeface="Lucida Console" panose="020B0609040504020204" pitchFamily="49" charset="0"/>
              </a:rPr>
              <a:t>9</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a:tabLst>
                <a:tab pos="4975225" algn="l"/>
              </a:tabLst>
            </a:pPr>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var1, </a:t>
            </a:r>
            <a:r>
              <a:rPr lang="en-US" sz="3600" dirty="0">
                <a:solidFill>
                  <a:schemeClr val="accent1"/>
                </a:solidFill>
                <a:latin typeface="Lucida Console" panose="020B0609040504020204" pitchFamily="49" charset="0"/>
              </a:rPr>
              <a:t>4</a:t>
            </a:r>
            <a:r>
              <a:rPr lang="en-US" sz="3600" dirty="0">
                <a:latin typeface="Lucida Console" panose="020B0609040504020204" pitchFamily="49" charset="0"/>
              </a:rPr>
              <a:t>, var2)</a:t>
            </a:r>
          </a:p>
        </p:txBody>
      </p:sp>
    </p:spTree>
    <p:extLst>
      <p:ext uri="{BB962C8B-B14F-4D97-AF65-F5344CB8AC3E}">
        <p14:creationId xmlns:p14="http://schemas.microsoft.com/office/powerpoint/2010/main" val="91424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3" name="TextBox 2">
            <a:extLst>
              <a:ext uri="{FF2B5EF4-FFF2-40B4-BE49-F238E27FC236}">
                <a16:creationId xmlns:a16="http://schemas.microsoft.com/office/drawing/2014/main" id="{F6A42CDC-5D10-45BE-BB6D-6DFAF2DF645A}"/>
              </a:ext>
            </a:extLst>
          </p:cNvPr>
          <p:cNvSpPr txBox="1"/>
          <p:nvPr/>
        </p:nvSpPr>
        <p:spPr>
          <a:xfrm>
            <a:off x="1039913" y="2212401"/>
            <a:ext cx="7160935" cy="1200329"/>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-var75)</a:t>
            </a:r>
          </a:p>
        </p:txBody>
      </p:sp>
      <p:sp>
        <p:nvSpPr>
          <p:cNvPr id="4" name="TextBox 3">
            <a:extLst>
              <a:ext uri="{FF2B5EF4-FFF2-40B4-BE49-F238E27FC236}">
                <a16:creationId xmlns:a16="http://schemas.microsoft.com/office/drawing/2014/main" id="{207E4FDA-BF81-4B96-9D40-4194983D8931}"/>
              </a:ext>
            </a:extLst>
          </p:cNvPr>
          <p:cNvSpPr txBox="1"/>
          <p:nvPr/>
        </p:nvSpPr>
        <p:spPr>
          <a:xfrm rot="20897165">
            <a:off x="3292700" y="430497"/>
            <a:ext cx="1547218" cy="1323439"/>
          </a:xfrm>
          <a:prstGeom prst="rect">
            <a:avLst/>
          </a:prstGeom>
          <a:noFill/>
        </p:spPr>
        <p:txBody>
          <a:bodyPr wrap="none" rtlCol="0">
            <a:spAutoFit/>
          </a:bodyPr>
          <a:lstStyle/>
          <a:p>
            <a:pPr algn="ctr"/>
            <a:r>
              <a:rPr lang="en-US" sz="8000" dirty="0">
                <a:solidFill>
                  <a:schemeClr val="accent6"/>
                </a:solidFill>
              </a:rPr>
              <a:t>de-</a:t>
            </a:r>
          </a:p>
        </p:txBody>
      </p:sp>
    </p:spTree>
    <p:extLst>
      <p:ext uri="{BB962C8B-B14F-4D97-AF65-F5344CB8AC3E}">
        <p14:creationId xmlns:p14="http://schemas.microsoft.com/office/powerpoint/2010/main" val="228191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4" name="TextBox 3">
            <a:extLst>
              <a:ext uri="{FF2B5EF4-FFF2-40B4-BE49-F238E27FC236}">
                <a16:creationId xmlns:a16="http://schemas.microsoft.com/office/drawing/2014/main" id="{E6D4772A-F0BF-4905-B15D-3DAE184E9025}"/>
              </a:ext>
            </a:extLst>
          </p:cNvPr>
          <p:cNvSpPr txBox="1"/>
          <p:nvPr/>
        </p:nvSpPr>
        <p:spPr>
          <a:xfrm>
            <a:off x="1039913" y="1838328"/>
            <a:ext cx="9392315" cy="2862322"/>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newname = var1)</a:t>
            </a:r>
          </a:p>
          <a:p>
            <a:pPr>
              <a:tabLst>
                <a:tab pos="4975225" algn="l"/>
              </a:tabLst>
            </a:pPr>
            <a:endParaRPr lang="en-US" sz="3600" dirty="0">
              <a:latin typeface="Lucida Console" panose="020B0609040504020204" pitchFamily="49" charset="0"/>
            </a:endParaRPr>
          </a:p>
          <a:p>
            <a:pPr>
              <a:tabLst>
                <a:tab pos="4975225" algn="l"/>
              </a:tabLst>
            </a:pPr>
            <a:r>
              <a:rPr lang="en-US" sz="3600" dirty="0" err="1">
                <a:latin typeface="Lucida Console" panose="020B0609040504020204" pitchFamily="49" charset="0"/>
              </a:rPr>
              <a:t>dat_new</a:t>
            </a:r>
            <a:r>
              <a:rPr lang="en-US" sz="3600" dirty="0">
                <a:latin typeface="Lucida Console" panose="020B0609040504020204" pitchFamily="49" charset="0"/>
              </a:rPr>
              <a:t> &lt;- rename(</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newname = var1)</a:t>
            </a:r>
          </a:p>
        </p:txBody>
      </p:sp>
    </p:spTree>
    <p:extLst>
      <p:ext uri="{BB962C8B-B14F-4D97-AF65-F5344CB8AC3E}">
        <p14:creationId xmlns:p14="http://schemas.microsoft.com/office/powerpoint/2010/main" val="355679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3" name="TextBox 2">
            <a:extLst>
              <a:ext uri="{FF2B5EF4-FFF2-40B4-BE49-F238E27FC236}">
                <a16:creationId xmlns:a16="http://schemas.microsoft.com/office/drawing/2014/main" id="{F6A42CDC-5D10-45BE-BB6D-6DFAF2DF645A}"/>
              </a:ext>
            </a:extLst>
          </p:cNvPr>
          <p:cNvSpPr txBox="1"/>
          <p:nvPr/>
        </p:nvSpPr>
        <p:spPr>
          <a:xfrm>
            <a:off x="1039913" y="1838328"/>
            <a:ext cx="10508005" cy="4524315"/>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a:t>
            </a:r>
            <a:r>
              <a:rPr lang="en-US" sz="3600" dirty="0" err="1">
                <a:latin typeface="Lucida Console" panose="020B0609040504020204" pitchFamily="49" charset="0"/>
              </a:rPr>
              <a:t>starts_with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“Q1_”</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a:tabLst>
                <a:tab pos="4975225" algn="l"/>
              </a:tabLst>
            </a:pPr>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a:t>
            </a:r>
            <a:r>
              <a:rPr lang="en-US" sz="3600" dirty="0" err="1">
                <a:latin typeface="Lucida Console" panose="020B0609040504020204" pitchFamily="49" charset="0"/>
              </a:rPr>
              <a:t>ends_with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“R”</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a:tabLst>
                <a:tab pos="4975225" algn="l"/>
              </a:tabLst>
            </a:pPr>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contains(</a:t>
            </a:r>
            <a:r>
              <a:rPr lang="en-US" sz="3600" dirty="0">
                <a:solidFill>
                  <a:schemeClr val="accent6"/>
                </a:solidFill>
                <a:latin typeface="Lucida Console" panose="020B0609040504020204" pitchFamily="49" charset="0"/>
              </a:rPr>
              <a:t>“T1”</a:t>
            </a:r>
            <a:r>
              <a:rPr lang="en-US" sz="3600" dirty="0">
                <a:latin typeface="Lucida Console" panose="020B0609040504020204" pitchFamily="49" charset="0"/>
              </a:rPr>
              <a:t>))</a:t>
            </a:r>
          </a:p>
        </p:txBody>
      </p:sp>
    </p:spTree>
    <p:extLst>
      <p:ext uri="{BB962C8B-B14F-4D97-AF65-F5344CB8AC3E}">
        <p14:creationId xmlns:p14="http://schemas.microsoft.com/office/powerpoint/2010/main" val="43852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4" name="TextBox 3">
            <a:extLst>
              <a:ext uri="{FF2B5EF4-FFF2-40B4-BE49-F238E27FC236}">
                <a16:creationId xmlns:a16="http://schemas.microsoft.com/office/drawing/2014/main" id="{E6D4772A-F0BF-4905-B15D-3DAE184E9025}"/>
              </a:ext>
            </a:extLst>
          </p:cNvPr>
          <p:cNvSpPr txBox="1"/>
          <p:nvPr/>
        </p:nvSpPr>
        <p:spPr>
          <a:xfrm>
            <a:off x="1039913" y="1838328"/>
            <a:ext cx="10508005" cy="3970318"/>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a:t>
            </a:r>
            <a:r>
              <a:rPr lang="en-US" sz="3600" dirty="0" err="1">
                <a:latin typeface="Lucida Console" panose="020B0609040504020204" pitchFamily="49" charset="0"/>
              </a:rPr>
              <a:t>starts_with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“Q9”</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everything())</a:t>
            </a:r>
          </a:p>
          <a:p>
            <a:pPr>
              <a:tabLst>
                <a:tab pos="4975225" algn="l"/>
              </a:tabLst>
            </a:pPr>
            <a:endParaRPr lang="en-US" sz="3600" dirty="0">
              <a:latin typeface="Lucida Console" panose="020B0609040504020204" pitchFamily="49" charset="0"/>
            </a:endParaRPr>
          </a:p>
          <a:p>
            <a:r>
              <a:rPr lang="en-US" sz="3600" dirty="0" err="1">
                <a:latin typeface="Lucida Console" panose="020B0609040504020204" pitchFamily="49" charset="0"/>
              </a:rPr>
              <a:t>dat_new</a:t>
            </a:r>
            <a:r>
              <a:rPr lang="en-US" sz="3600" dirty="0">
                <a:latin typeface="Lucida Console" panose="020B0609040504020204" pitchFamily="49" charset="0"/>
              </a:rPr>
              <a:t> &lt;- select(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4975225" algn="l"/>
              </a:tabLst>
            </a:pPr>
            <a:r>
              <a:rPr lang="en-US" sz="3600" dirty="0">
                <a:latin typeface="Lucida Console" panose="020B0609040504020204" pitchFamily="49" charset="0"/>
              </a:rPr>
              <a:t>	-</a:t>
            </a:r>
            <a:r>
              <a:rPr lang="en-US" sz="3600" dirty="0" err="1">
                <a:latin typeface="Lucida Console" panose="020B0609040504020204" pitchFamily="49" charset="0"/>
              </a:rPr>
              <a:t>starts_with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“Q1”</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p:txBody>
      </p:sp>
    </p:spTree>
    <p:extLst>
      <p:ext uri="{BB962C8B-B14F-4D97-AF65-F5344CB8AC3E}">
        <p14:creationId xmlns:p14="http://schemas.microsoft.com/office/powerpoint/2010/main" val="374595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786988" y="258595"/>
            <a:ext cx="2618024" cy="1323439"/>
          </a:xfrm>
          <a:prstGeom prst="rect">
            <a:avLst/>
          </a:prstGeom>
          <a:noFill/>
        </p:spPr>
        <p:txBody>
          <a:bodyPr wrap="none" rtlCol="0">
            <a:spAutoFit/>
          </a:bodyPr>
          <a:lstStyle/>
          <a:p>
            <a:pPr algn="ctr"/>
            <a:r>
              <a:rPr lang="en-US" sz="8000" dirty="0"/>
              <a:t>select</a:t>
            </a:r>
          </a:p>
        </p:txBody>
      </p:sp>
      <p:sp>
        <p:nvSpPr>
          <p:cNvPr id="3" name="TextBox 2">
            <a:extLst>
              <a:ext uri="{FF2B5EF4-FFF2-40B4-BE49-F238E27FC236}">
                <a16:creationId xmlns:a16="http://schemas.microsoft.com/office/drawing/2014/main" id="{F6A42CDC-5D10-45BE-BB6D-6DFAF2DF645A}"/>
              </a:ext>
            </a:extLst>
          </p:cNvPr>
          <p:cNvSpPr txBox="1"/>
          <p:nvPr/>
        </p:nvSpPr>
        <p:spPr>
          <a:xfrm>
            <a:off x="1039913" y="1838328"/>
            <a:ext cx="9696885" cy="2862322"/>
          </a:xfrm>
          <a:prstGeom prst="rect">
            <a:avLst/>
          </a:prstGeom>
          <a:noFill/>
        </p:spPr>
        <p:txBody>
          <a:bodyPr wrap="none" rtlCol="0">
            <a:spAutoFit/>
          </a:bodyPr>
          <a:lstStyle/>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select_if</a:t>
            </a:r>
            <a:r>
              <a:rPr lang="en-US" sz="3600" dirty="0">
                <a:latin typeface="Lucida Console" panose="020B0609040504020204" pitchFamily="49" charset="0"/>
              </a:rPr>
              <a: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5829300" algn="l"/>
              </a:tabLst>
            </a:pPr>
            <a:r>
              <a:rPr lang="en-US" sz="3600" dirty="0">
                <a:latin typeface="Lucida Console" panose="020B0609040504020204" pitchFamily="49" charset="0"/>
              </a:rPr>
              <a:t>	</a:t>
            </a:r>
            <a:r>
              <a:rPr lang="en-US" sz="3600" dirty="0" err="1">
                <a:latin typeface="Lucida Console" panose="020B0609040504020204" pitchFamily="49" charset="0"/>
              </a:rPr>
              <a:t>is.numeric</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r>
              <a:rPr lang="en-US" sz="3600" dirty="0" err="1">
                <a:latin typeface="Lucida Console" panose="020B0609040504020204" pitchFamily="49" charset="0"/>
              </a:rPr>
              <a:t>dat_new</a:t>
            </a:r>
            <a:r>
              <a:rPr lang="en-US" sz="3600" dirty="0">
                <a:latin typeface="Lucida Console" panose="020B0609040504020204" pitchFamily="49" charset="0"/>
              </a:rPr>
              <a:t> &lt;- </a:t>
            </a:r>
            <a:r>
              <a:rPr lang="en-US" sz="3600" dirty="0" err="1">
                <a:latin typeface="Lucida Console" panose="020B0609040504020204" pitchFamily="49" charset="0"/>
              </a:rPr>
              <a:t>select_if</a:t>
            </a:r>
            <a:r>
              <a:rPr lang="en-US" sz="3600" dirty="0">
                <a:latin typeface="Lucida Console" panose="020B0609040504020204" pitchFamily="49" charset="0"/>
              </a:rPr>
              <a:t>(</a:t>
            </a:r>
            <a:r>
              <a:rPr lang="en-US" sz="3600" dirty="0" err="1">
                <a:latin typeface="Lucida Console" panose="020B0609040504020204" pitchFamily="49" charset="0"/>
              </a:rPr>
              <a:t>dat</a:t>
            </a:r>
            <a:r>
              <a:rPr lang="en-US" sz="3600" dirty="0">
                <a:latin typeface="Lucida Console" panose="020B0609040504020204" pitchFamily="49" charset="0"/>
              </a:rPr>
              <a:t>,</a:t>
            </a:r>
          </a:p>
          <a:p>
            <a:pPr>
              <a:tabLst>
                <a:tab pos="5829300" algn="l"/>
              </a:tabLst>
            </a:pPr>
            <a:r>
              <a:rPr lang="en-US" sz="3600" dirty="0">
                <a:latin typeface="Lucida Console" panose="020B0609040504020204" pitchFamily="49" charset="0"/>
              </a:rPr>
              <a:t>	</a:t>
            </a:r>
            <a:r>
              <a:rPr lang="en-US" sz="3600" dirty="0" err="1">
                <a:latin typeface="Lucida Console" panose="020B0609040504020204" pitchFamily="49" charset="0"/>
              </a:rPr>
              <a:t>is.character</a:t>
            </a:r>
            <a:r>
              <a:rPr lang="en-US" sz="3600" dirty="0">
                <a:latin typeface="Lucida Console" panose="020B0609040504020204" pitchFamily="49" charset="0"/>
              </a:rPr>
              <a:t>)</a:t>
            </a:r>
          </a:p>
        </p:txBody>
      </p:sp>
    </p:spTree>
    <p:extLst>
      <p:ext uri="{BB962C8B-B14F-4D97-AF65-F5344CB8AC3E}">
        <p14:creationId xmlns:p14="http://schemas.microsoft.com/office/powerpoint/2010/main" val="85763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Related image">
            <a:extLst>
              <a:ext uri="{FF2B5EF4-FFF2-40B4-BE49-F238E27FC236}">
                <a16:creationId xmlns:a16="http://schemas.microsoft.com/office/drawing/2014/main" id="{0AEEF886-0652-4101-8416-70FA47BE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82" y="0"/>
            <a:ext cx="9160954" cy="68736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5047C1A0-3A9D-42B1-BB13-866E6279B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846"/>
          <a:stretch/>
        </p:blipFill>
        <p:spPr bwMode="auto">
          <a:xfrm>
            <a:off x="0" y="0"/>
            <a:ext cx="3243072" cy="68736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a:extLst>
              <a:ext uri="{FF2B5EF4-FFF2-40B4-BE49-F238E27FC236}">
                <a16:creationId xmlns:a16="http://schemas.microsoft.com/office/drawing/2014/main" id="{975EB4A2-726B-4D54-B06C-764D9CEE6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85"/>
          <a:stretch/>
        </p:blipFill>
        <p:spPr bwMode="auto">
          <a:xfrm>
            <a:off x="9875520" y="0"/>
            <a:ext cx="2316480" cy="687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54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5012113" y="258595"/>
            <a:ext cx="2167774" cy="1323439"/>
          </a:xfrm>
          <a:prstGeom prst="rect">
            <a:avLst/>
          </a:prstGeom>
          <a:noFill/>
        </p:spPr>
        <p:txBody>
          <a:bodyPr wrap="none" rtlCol="0">
            <a:spAutoFit/>
          </a:bodyPr>
          <a:lstStyle/>
          <a:p>
            <a:pPr algn="ctr"/>
            <a:r>
              <a:rPr lang="en-US" sz="8000" dirty="0"/>
              <a:t>filter</a:t>
            </a:r>
          </a:p>
        </p:txBody>
      </p:sp>
      <p:sp>
        <p:nvSpPr>
          <p:cNvPr id="4" name="TextBox 3">
            <a:extLst>
              <a:ext uri="{FF2B5EF4-FFF2-40B4-BE49-F238E27FC236}">
                <a16:creationId xmlns:a16="http://schemas.microsoft.com/office/drawing/2014/main" id="{1C5B0D27-0BD1-492E-B754-79430022DD9B}"/>
              </a:ext>
            </a:extLst>
          </p:cNvPr>
          <p:cNvSpPr txBox="1"/>
          <p:nvPr/>
        </p:nvSpPr>
        <p:spPr>
          <a:xfrm>
            <a:off x="1039913" y="1838328"/>
            <a:ext cx="8286243" cy="4524315"/>
          </a:xfrm>
          <a:prstGeom prst="rect">
            <a:avLst/>
          </a:prstGeom>
          <a:noFill/>
        </p:spPr>
        <p:txBody>
          <a:bodyPr wrap="none" rtlCol="0">
            <a:spAutoFit/>
          </a:bodyPr>
          <a:lstStyle/>
          <a:p>
            <a:pPr marL="1946275" indent="-1946275"/>
            <a:r>
              <a:rPr lang="en-US" sz="3600" dirty="0">
                <a:latin typeface="Lucida Console" panose="020B0609040504020204" pitchFamily="49" charset="0"/>
              </a:rPr>
              <a:t>filter(</a:t>
            </a:r>
            <a:r>
              <a:rPr lang="en-US" sz="3600" dirty="0" err="1">
                <a:latin typeface="Lucida Console" panose="020B0609040504020204" pitchFamily="49" charset="0"/>
              </a:rPr>
              <a:t>dat</a:t>
            </a:r>
            <a:r>
              <a:rPr lang="en-US" sz="3600" dirty="0">
                <a:latin typeface="Lucida Console" panose="020B0609040504020204" pitchFamily="49" charset="0"/>
              </a:rPr>
              <a:t>,</a:t>
            </a:r>
          </a:p>
          <a:p>
            <a:pPr marL="1946275" indent="-1946275"/>
            <a:r>
              <a:rPr lang="en-US" sz="3600" dirty="0">
                <a:latin typeface="Lucida Console" panose="020B0609040504020204" pitchFamily="49" charset="0"/>
              </a:rPr>
              <a:t>	age ==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marL="1946275" indent="-1946275"/>
            <a:r>
              <a:rPr lang="en-US" sz="3600" dirty="0">
                <a:latin typeface="Lucida Console" panose="020B0609040504020204" pitchFamily="49" charset="0"/>
              </a:rPr>
              <a:t>filter(</a:t>
            </a:r>
            <a:r>
              <a:rPr lang="en-US" sz="3600" dirty="0" err="1">
                <a:latin typeface="Lucida Console" panose="020B0609040504020204" pitchFamily="49" charset="0"/>
              </a:rPr>
              <a:t>dat</a:t>
            </a:r>
            <a:r>
              <a:rPr lang="en-US" sz="3600" dirty="0">
                <a:latin typeface="Lucida Console" panose="020B0609040504020204" pitchFamily="49" charset="0"/>
              </a:rPr>
              <a:t>,</a:t>
            </a:r>
          </a:p>
          <a:p>
            <a:pPr marL="1946275" indent="-1946275"/>
            <a:r>
              <a:rPr lang="en-US" sz="3600" dirty="0">
                <a:latin typeface="Lucida Console" panose="020B0609040504020204" pitchFamily="49" charset="0"/>
              </a:rPr>
              <a:t>	age ==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 | age == </a:t>
            </a:r>
            <a:r>
              <a:rPr lang="en-US" sz="3600" dirty="0">
                <a:solidFill>
                  <a:schemeClr val="accent1"/>
                </a:solidFill>
                <a:latin typeface="Lucida Console" panose="020B0609040504020204" pitchFamily="49" charset="0"/>
              </a:rPr>
              <a:t>19</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marL="1946275" indent="-1946275"/>
            <a:r>
              <a:rPr lang="en-US" sz="3600" dirty="0">
                <a:latin typeface="Lucida Console" panose="020B0609040504020204" pitchFamily="49" charset="0"/>
              </a:rPr>
              <a:t>filter(</a:t>
            </a:r>
            <a:r>
              <a:rPr lang="en-US" sz="3600" dirty="0" err="1">
                <a:latin typeface="Lucida Console" panose="020B0609040504020204" pitchFamily="49" charset="0"/>
              </a:rPr>
              <a:t>dat</a:t>
            </a:r>
            <a:r>
              <a:rPr lang="en-US" sz="3600" dirty="0">
                <a:latin typeface="Lucida Console" panose="020B0609040504020204" pitchFamily="49" charset="0"/>
              </a:rPr>
              <a:t>,</a:t>
            </a:r>
          </a:p>
          <a:p>
            <a:pPr marL="1946275" indent="-1946275"/>
            <a:r>
              <a:rPr lang="en-US" sz="3600" dirty="0">
                <a:latin typeface="Lucida Console" panose="020B0609040504020204" pitchFamily="49" charset="0"/>
              </a:rPr>
              <a:t>	is.na(age))</a:t>
            </a:r>
          </a:p>
        </p:txBody>
      </p:sp>
    </p:spTree>
    <p:extLst>
      <p:ext uri="{BB962C8B-B14F-4D97-AF65-F5344CB8AC3E}">
        <p14:creationId xmlns:p14="http://schemas.microsoft.com/office/powerpoint/2010/main" val="192858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5012113" y="258595"/>
            <a:ext cx="2167774" cy="1323439"/>
          </a:xfrm>
          <a:prstGeom prst="rect">
            <a:avLst/>
          </a:prstGeom>
          <a:noFill/>
        </p:spPr>
        <p:txBody>
          <a:bodyPr wrap="none" rtlCol="0">
            <a:spAutoFit/>
          </a:bodyPr>
          <a:lstStyle/>
          <a:p>
            <a:pPr algn="ctr"/>
            <a:r>
              <a:rPr lang="en-US" sz="8000" dirty="0"/>
              <a:t>filter</a:t>
            </a:r>
          </a:p>
        </p:txBody>
      </p:sp>
      <p:sp>
        <p:nvSpPr>
          <p:cNvPr id="4" name="TextBox 3">
            <a:extLst>
              <a:ext uri="{FF2B5EF4-FFF2-40B4-BE49-F238E27FC236}">
                <a16:creationId xmlns:a16="http://schemas.microsoft.com/office/drawing/2014/main" id="{1C5B0D27-0BD1-492E-B754-79430022DD9B}"/>
              </a:ext>
            </a:extLst>
          </p:cNvPr>
          <p:cNvSpPr txBox="1"/>
          <p:nvPr/>
        </p:nvSpPr>
        <p:spPr>
          <a:xfrm>
            <a:off x="1039913" y="1838328"/>
            <a:ext cx="10238700" cy="4524315"/>
          </a:xfrm>
          <a:prstGeom prst="rect">
            <a:avLst/>
          </a:prstGeom>
          <a:noFill/>
        </p:spPr>
        <p:txBody>
          <a:bodyPr wrap="none" rtlCol="0">
            <a:spAutoFit/>
          </a:bodyPr>
          <a:lstStyle/>
          <a:p>
            <a:pPr marL="1946275" indent="-1946275"/>
            <a:r>
              <a:rPr lang="en-US" sz="3600" dirty="0">
                <a:latin typeface="Lucida Console" panose="020B0609040504020204" pitchFamily="49" charset="0"/>
              </a:rPr>
              <a:t>filter(</a:t>
            </a:r>
            <a:r>
              <a:rPr lang="en-US" sz="3600" dirty="0" err="1">
                <a:latin typeface="Lucida Console" panose="020B0609040504020204" pitchFamily="49" charset="0"/>
              </a:rPr>
              <a:t>dat</a:t>
            </a:r>
            <a:r>
              <a:rPr lang="en-US" sz="3600" dirty="0">
                <a:latin typeface="Lucida Console" panose="020B0609040504020204" pitchFamily="49" charset="0"/>
              </a:rPr>
              <a:t>,</a:t>
            </a:r>
          </a:p>
          <a:p>
            <a:pPr marL="1946275" indent="-1946275"/>
            <a:r>
              <a:rPr lang="en-US" sz="3600" dirty="0">
                <a:latin typeface="Lucida Console" panose="020B0609040504020204" pitchFamily="49" charset="0"/>
              </a:rPr>
              <a:t>	age ==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 &amp; education == </a:t>
            </a:r>
            <a:r>
              <a:rPr lang="en-US" sz="3600" dirty="0">
                <a:solidFill>
                  <a:schemeClr val="accent1"/>
                </a:solidFill>
                <a:latin typeface="Lucida Console" panose="020B0609040504020204" pitchFamily="49" charset="0"/>
              </a:rPr>
              <a:t>1</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marL="1946275" indent="-1946275"/>
            <a:r>
              <a:rPr lang="en-US" sz="3600" dirty="0">
                <a:latin typeface="Lucida Console" panose="020B0609040504020204" pitchFamily="49" charset="0"/>
              </a:rPr>
              <a:t>filter(</a:t>
            </a:r>
            <a:r>
              <a:rPr lang="en-US" sz="3600" dirty="0" err="1">
                <a:latin typeface="Lucida Console" panose="020B0609040504020204" pitchFamily="49" charset="0"/>
              </a:rPr>
              <a:t>dat</a:t>
            </a:r>
            <a:r>
              <a:rPr lang="en-US" sz="3600" dirty="0">
                <a:latin typeface="Lucida Console" panose="020B0609040504020204" pitchFamily="49" charset="0"/>
              </a:rPr>
              <a:t>,</a:t>
            </a:r>
          </a:p>
          <a:p>
            <a:pPr marL="1946275" indent="-1946275"/>
            <a:r>
              <a:rPr lang="en-US" sz="3600" dirty="0">
                <a:latin typeface="Lucida Console" panose="020B0609040504020204" pitchFamily="49" charset="0"/>
              </a:rPr>
              <a:t>	age ==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 | education == </a:t>
            </a:r>
            <a:r>
              <a:rPr lang="en-US" sz="3600" dirty="0">
                <a:solidFill>
                  <a:schemeClr val="accent1"/>
                </a:solidFill>
                <a:latin typeface="Lucida Console" panose="020B0609040504020204" pitchFamily="49" charset="0"/>
              </a:rPr>
              <a:t>1</a:t>
            </a:r>
            <a:r>
              <a:rPr lang="en-US" sz="3600" dirty="0">
                <a:latin typeface="Lucida Console" panose="020B0609040504020204" pitchFamily="49" charset="0"/>
              </a:rPr>
              <a:t>)</a:t>
            </a:r>
          </a:p>
          <a:p>
            <a:pPr>
              <a:tabLst>
                <a:tab pos="4975225" algn="l"/>
              </a:tabLst>
            </a:pPr>
            <a:endParaRPr lang="en-US" sz="3600" dirty="0">
              <a:latin typeface="Lucida Console" panose="020B0609040504020204" pitchFamily="49" charset="0"/>
            </a:endParaRPr>
          </a:p>
          <a:p>
            <a:pPr marL="1946275" indent="-1946275"/>
            <a:r>
              <a:rPr lang="en-US" sz="3600" dirty="0">
                <a:latin typeface="Lucida Console" panose="020B0609040504020204" pitchFamily="49" charset="0"/>
              </a:rPr>
              <a:t>filter(</a:t>
            </a:r>
            <a:r>
              <a:rPr lang="en-US" sz="3600" dirty="0" err="1">
                <a:latin typeface="Lucida Console" panose="020B0609040504020204" pitchFamily="49" charset="0"/>
              </a:rPr>
              <a:t>dat</a:t>
            </a:r>
            <a:r>
              <a:rPr lang="en-US" sz="3600" dirty="0">
                <a:latin typeface="Lucida Console" panose="020B0609040504020204" pitchFamily="49" charset="0"/>
              </a:rPr>
              <a:t>,</a:t>
            </a:r>
          </a:p>
          <a:p>
            <a:pPr marL="1946275" indent="-1946275"/>
            <a:r>
              <a:rPr lang="en-US" sz="3600" dirty="0">
                <a:latin typeface="Lucida Console" panose="020B0609040504020204" pitchFamily="49" charset="0"/>
              </a:rPr>
              <a:t>	age ==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 &amp; !education == </a:t>
            </a:r>
            <a:r>
              <a:rPr lang="en-US" sz="3600" dirty="0">
                <a:solidFill>
                  <a:schemeClr val="accent1"/>
                </a:solidFill>
                <a:latin typeface="Lucida Console" panose="020B0609040504020204" pitchFamily="49" charset="0"/>
              </a:rPr>
              <a:t>1</a:t>
            </a:r>
            <a:r>
              <a:rPr lang="en-US" sz="3600" dirty="0">
                <a:latin typeface="Lucida Console" panose="020B0609040504020204" pitchFamily="49" charset="0"/>
              </a:rPr>
              <a:t>)</a:t>
            </a:r>
          </a:p>
        </p:txBody>
      </p:sp>
    </p:spTree>
    <p:extLst>
      <p:ext uri="{BB962C8B-B14F-4D97-AF65-F5344CB8AC3E}">
        <p14:creationId xmlns:p14="http://schemas.microsoft.com/office/powerpoint/2010/main" val="371871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2E113-AF56-4D7C-8F81-4091CDBE7C65}"/>
              </a:ext>
            </a:extLst>
          </p:cNvPr>
          <p:cNvSpPr txBox="1"/>
          <p:nvPr/>
        </p:nvSpPr>
        <p:spPr>
          <a:xfrm>
            <a:off x="5060015" y="1633268"/>
            <a:ext cx="2071978" cy="1015663"/>
          </a:xfrm>
          <a:prstGeom prst="rect">
            <a:avLst/>
          </a:prstGeom>
          <a:noFill/>
        </p:spPr>
        <p:txBody>
          <a:bodyPr wrap="none" rtlCol="0">
            <a:spAutoFit/>
          </a:bodyPr>
          <a:lstStyle/>
          <a:p>
            <a:pPr algn="ctr"/>
            <a:r>
              <a:rPr lang="en-US" sz="6000" dirty="0"/>
              <a:t>haven</a:t>
            </a:r>
          </a:p>
        </p:txBody>
      </p:sp>
      <p:sp>
        <p:nvSpPr>
          <p:cNvPr id="3" name="TextBox 2">
            <a:extLst>
              <a:ext uri="{FF2B5EF4-FFF2-40B4-BE49-F238E27FC236}">
                <a16:creationId xmlns:a16="http://schemas.microsoft.com/office/drawing/2014/main" id="{E73CCE16-9DD5-48A3-B475-4EE0AD36D997}"/>
              </a:ext>
            </a:extLst>
          </p:cNvPr>
          <p:cNvSpPr txBox="1"/>
          <p:nvPr/>
        </p:nvSpPr>
        <p:spPr>
          <a:xfrm>
            <a:off x="843602" y="3766867"/>
            <a:ext cx="10504799" cy="646331"/>
          </a:xfrm>
          <a:prstGeom prst="rect">
            <a:avLst/>
          </a:prstGeom>
          <a:noFill/>
        </p:spPr>
        <p:txBody>
          <a:bodyPr wrap="none" rtlCol="0">
            <a:spAutoFit/>
          </a:bodyPr>
          <a:lstStyle/>
          <a:p>
            <a:pPr algn="ctr"/>
            <a:r>
              <a:rPr lang="en-US" sz="3600" dirty="0" err="1">
                <a:latin typeface="Lucida Console" panose="020B0609040504020204" pitchFamily="49" charset="0"/>
              </a:rPr>
              <a:t>dat</a:t>
            </a:r>
            <a:r>
              <a:rPr lang="en-US" sz="3600" dirty="0">
                <a:latin typeface="Lucida Console" panose="020B0609040504020204" pitchFamily="49" charset="0"/>
              </a:rPr>
              <a:t> &lt;- haven::</a:t>
            </a:r>
            <a:r>
              <a:rPr lang="en-US" sz="3600" dirty="0" err="1">
                <a:latin typeface="Lucida Console" panose="020B0609040504020204" pitchFamily="49" charset="0"/>
              </a:rPr>
              <a:t>read_sav</a:t>
            </a:r>
            <a:r>
              <a:rPr lang="en-US" sz="3600" dirty="0">
                <a:latin typeface="Lucida Console" panose="020B0609040504020204" pitchFamily="49" charset="0"/>
              </a:rPr>
              <a:t>(</a:t>
            </a:r>
            <a:r>
              <a:rPr lang="en-US" sz="3600" dirty="0">
                <a:solidFill>
                  <a:srgbClr val="338533"/>
                </a:solidFill>
                <a:latin typeface="Lucida Console" panose="020B0609040504020204" pitchFamily="49" charset="0"/>
              </a:rPr>
              <a:t>“../</a:t>
            </a:r>
            <a:r>
              <a:rPr lang="en-US" sz="3600" dirty="0" err="1">
                <a:solidFill>
                  <a:srgbClr val="338533"/>
                </a:solidFill>
                <a:latin typeface="Lucida Console" panose="020B0609040504020204" pitchFamily="49" charset="0"/>
              </a:rPr>
              <a:t>data.sav</a:t>
            </a:r>
            <a:r>
              <a:rPr lang="en-US" sz="3600" dirty="0">
                <a:solidFill>
                  <a:srgbClr val="338533"/>
                </a:solidFill>
                <a:latin typeface="Lucida Console" panose="020B0609040504020204" pitchFamily="49" charset="0"/>
              </a:rPr>
              <a:t>”</a:t>
            </a:r>
            <a:r>
              <a:rPr lang="en-US" sz="3600" dirty="0">
                <a:latin typeface="Lucida Console" panose="020B0609040504020204" pitchFamily="49" charset="0"/>
              </a:rPr>
              <a:t>)</a:t>
            </a:r>
          </a:p>
        </p:txBody>
      </p:sp>
    </p:spTree>
    <p:extLst>
      <p:ext uri="{BB962C8B-B14F-4D97-AF65-F5344CB8AC3E}">
        <p14:creationId xmlns:p14="http://schemas.microsoft.com/office/powerpoint/2010/main" val="178200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2883489" y="258595"/>
            <a:ext cx="6425029" cy="1323439"/>
          </a:xfrm>
          <a:prstGeom prst="rect">
            <a:avLst/>
          </a:prstGeom>
          <a:noFill/>
        </p:spPr>
        <p:txBody>
          <a:bodyPr wrap="none" rtlCol="0">
            <a:spAutoFit/>
          </a:bodyPr>
          <a:lstStyle/>
          <a:p>
            <a:pPr algn="ctr"/>
            <a:r>
              <a:rPr lang="en-US" sz="8000" dirty="0"/>
              <a:t>filter operators</a:t>
            </a:r>
          </a:p>
        </p:txBody>
      </p:sp>
      <p:sp>
        <p:nvSpPr>
          <p:cNvPr id="6" name="Text Placeholder 5">
            <a:extLst>
              <a:ext uri="{FF2B5EF4-FFF2-40B4-BE49-F238E27FC236}">
                <a16:creationId xmlns:a16="http://schemas.microsoft.com/office/drawing/2014/main" id="{17312EA5-9970-444A-B5C3-957A75E409F3}"/>
              </a:ext>
            </a:extLst>
          </p:cNvPr>
          <p:cNvSpPr>
            <a:spLocks noGrp="1"/>
          </p:cNvSpPr>
          <p:nvPr>
            <p:ph type="body" idx="1"/>
          </p:nvPr>
        </p:nvSpPr>
        <p:spPr>
          <a:xfrm>
            <a:off x="148672" y="1681163"/>
            <a:ext cx="5157787" cy="823912"/>
          </a:xfrm>
        </p:spPr>
        <p:txBody>
          <a:bodyPr>
            <a:normAutofit/>
          </a:bodyPr>
          <a:lstStyle/>
          <a:p>
            <a:r>
              <a:rPr lang="en-US" sz="4000" dirty="0"/>
              <a:t>Comparison</a:t>
            </a:r>
          </a:p>
        </p:txBody>
      </p:sp>
      <p:sp>
        <p:nvSpPr>
          <p:cNvPr id="7" name="Content Placeholder 6">
            <a:extLst>
              <a:ext uri="{FF2B5EF4-FFF2-40B4-BE49-F238E27FC236}">
                <a16:creationId xmlns:a16="http://schemas.microsoft.com/office/drawing/2014/main" id="{C9B901EE-1853-449E-82FC-EFA70818EF47}"/>
              </a:ext>
            </a:extLst>
          </p:cNvPr>
          <p:cNvSpPr>
            <a:spLocks noGrp="1"/>
          </p:cNvSpPr>
          <p:nvPr>
            <p:ph sz="half" idx="2"/>
          </p:nvPr>
        </p:nvSpPr>
        <p:spPr/>
        <p:txBody>
          <a:bodyPr>
            <a:normAutofit/>
          </a:bodyPr>
          <a:lstStyle/>
          <a:p>
            <a:pPr marL="0" indent="0">
              <a:buNone/>
            </a:pPr>
            <a:r>
              <a:rPr lang="en-US" dirty="0">
                <a:latin typeface="Lucida Console" panose="020B0609040504020204" pitchFamily="49" charset="0"/>
              </a:rPr>
              <a:t>&gt;</a:t>
            </a:r>
          </a:p>
          <a:p>
            <a:pPr marL="0" indent="0">
              <a:buNone/>
            </a:pPr>
            <a:r>
              <a:rPr lang="en-US" dirty="0">
                <a:latin typeface="Lucida Console" panose="020B0609040504020204" pitchFamily="49" charset="0"/>
              </a:rPr>
              <a:t>&lt; </a:t>
            </a:r>
          </a:p>
          <a:p>
            <a:pPr marL="0" indent="0">
              <a:buNone/>
            </a:pPr>
            <a:r>
              <a:rPr lang="en-US" dirty="0">
                <a:latin typeface="Lucida Console" panose="020B0609040504020204" pitchFamily="49" charset="0"/>
              </a:rPr>
              <a:t>&gt;=</a:t>
            </a:r>
          </a:p>
          <a:p>
            <a:pPr marL="0" indent="0">
              <a:buNone/>
            </a:pPr>
            <a:r>
              <a:rPr lang="en-US" dirty="0">
                <a:latin typeface="Lucida Console" panose="020B0609040504020204" pitchFamily="49" charset="0"/>
              </a:rPr>
              <a:t>&lt;=</a:t>
            </a:r>
          </a:p>
          <a:p>
            <a:pPr marL="0" indent="0">
              <a:buNone/>
            </a:pPr>
            <a:r>
              <a:rPr lang="en-US" dirty="0">
                <a:latin typeface="Lucida Console" panose="020B0609040504020204" pitchFamily="49" charset="0"/>
              </a:rPr>
              <a:t>== (equal)</a:t>
            </a:r>
          </a:p>
          <a:p>
            <a:pPr marL="0" indent="0">
              <a:buNone/>
            </a:pPr>
            <a:r>
              <a:rPr lang="en-US" dirty="0">
                <a:latin typeface="Lucida Console" panose="020B0609040504020204" pitchFamily="49" charset="0"/>
              </a:rPr>
              <a:t>!= (not equal)</a:t>
            </a:r>
          </a:p>
        </p:txBody>
      </p:sp>
      <p:sp>
        <p:nvSpPr>
          <p:cNvPr id="8" name="Text Placeholder 7">
            <a:extLst>
              <a:ext uri="{FF2B5EF4-FFF2-40B4-BE49-F238E27FC236}">
                <a16:creationId xmlns:a16="http://schemas.microsoft.com/office/drawing/2014/main" id="{E7221CFF-B9BA-4B7A-A48A-2D29F3C3891A}"/>
              </a:ext>
            </a:extLst>
          </p:cNvPr>
          <p:cNvSpPr>
            <a:spLocks noGrp="1"/>
          </p:cNvSpPr>
          <p:nvPr>
            <p:ph type="body" sz="quarter" idx="3"/>
          </p:nvPr>
        </p:nvSpPr>
        <p:spPr>
          <a:xfrm>
            <a:off x="7203558" y="1657681"/>
            <a:ext cx="5183188" cy="823912"/>
          </a:xfrm>
        </p:spPr>
        <p:txBody>
          <a:bodyPr/>
          <a:lstStyle/>
          <a:p>
            <a:r>
              <a:rPr lang="en-US" sz="4000" dirty="0"/>
              <a:t>Logical</a:t>
            </a:r>
          </a:p>
        </p:txBody>
      </p:sp>
      <p:pic>
        <p:nvPicPr>
          <p:cNvPr id="8194" name="Picture 2" descr="Complete set of boolean operations. `x` is the left-hand circle, `y` is the right-hand circle, and the shaded region show which parts each operator selects.">
            <a:extLst>
              <a:ext uri="{FF2B5EF4-FFF2-40B4-BE49-F238E27FC236}">
                <a16:creationId xmlns:a16="http://schemas.microsoft.com/office/drawing/2014/main" id="{980190D6-9651-43D1-9135-28DC33A4A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468" y="2635527"/>
            <a:ext cx="7407349" cy="342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859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403423" y="258595"/>
            <a:ext cx="3385157" cy="1323439"/>
          </a:xfrm>
          <a:prstGeom prst="rect">
            <a:avLst/>
          </a:prstGeom>
          <a:noFill/>
        </p:spPr>
        <p:txBody>
          <a:bodyPr wrap="none" rtlCol="0">
            <a:spAutoFit/>
          </a:bodyPr>
          <a:lstStyle/>
          <a:p>
            <a:pPr algn="ctr"/>
            <a:r>
              <a:rPr lang="en-US" sz="8000" dirty="0"/>
              <a:t>arrange</a:t>
            </a:r>
          </a:p>
        </p:txBody>
      </p:sp>
      <p:sp>
        <p:nvSpPr>
          <p:cNvPr id="4" name="TextBox 3">
            <a:extLst>
              <a:ext uri="{FF2B5EF4-FFF2-40B4-BE49-F238E27FC236}">
                <a16:creationId xmlns:a16="http://schemas.microsoft.com/office/drawing/2014/main" id="{1C5B0D27-0BD1-492E-B754-79430022DD9B}"/>
              </a:ext>
            </a:extLst>
          </p:cNvPr>
          <p:cNvSpPr txBox="1"/>
          <p:nvPr/>
        </p:nvSpPr>
        <p:spPr>
          <a:xfrm>
            <a:off x="1039913" y="1838328"/>
            <a:ext cx="5229637" cy="2862322"/>
          </a:xfrm>
          <a:prstGeom prst="rect">
            <a:avLst/>
          </a:prstGeom>
          <a:noFill/>
        </p:spPr>
        <p:txBody>
          <a:bodyPr wrap="none" rtlCol="0">
            <a:spAutoFit/>
          </a:bodyPr>
          <a:lstStyle/>
          <a:p>
            <a:pPr marL="2233613" indent="-2233613"/>
            <a:r>
              <a:rPr lang="en-US" sz="3600" dirty="0">
                <a:latin typeface="Lucida Console" panose="020B0609040504020204" pitchFamily="49" charset="0"/>
              </a:rPr>
              <a:t>arrange(</a:t>
            </a:r>
            <a:r>
              <a:rPr lang="en-US" sz="3600" dirty="0" err="1">
                <a:latin typeface="Lucida Console" panose="020B0609040504020204" pitchFamily="49" charset="0"/>
              </a:rPr>
              <a:t>dat</a:t>
            </a:r>
            <a:r>
              <a:rPr lang="en-US" sz="3600" dirty="0">
                <a:latin typeface="Lucida Console" panose="020B0609040504020204" pitchFamily="49" charset="0"/>
              </a:rPr>
              <a:t>,</a:t>
            </a:r>
          </a:p>
          <a:p>
            <a:pPr marL="2233613" indent="-2233613"/>
            <a:r>
              <a:rPr lang="en-US" sz="3600" dirty="0">
                <a:latin typeface="Lucida Console" panose="020B0609040504020204" pitchFamily="49" charset="0"/>
              </a:rPr>
              <a:t>	age)</a:t>
            </a:r>
          </a:p>
          <a:p>
            <a:pPr marL="2233613" indent="-2233613">
              <a:tabLst>
                <a:tab pos="4975225" algn="l"/>
              </a:tabLst>
            </a:pPr>
            <a:endParaRPr lang="en-US" sz="3600" dirty="0">
              <a:latin typeface="Lucida Console" panose="020B0609040504020204" pitchFamily="49" charset="0"/>
            </a:endParaRPr>
          </a:p>
          <a:p>
            <a:pPr marL="2233613" indent="-2233613"/>
            <a:r>
              <a:rPr lang="en-US" sz="3600" dirty="0">
                <a:latin typeface="Lucida Console" panose="020B0609040504020204" pitchFamily="49" charset="0"/>
              </a:rPr>
              <a:t>arrange(</a:t>
            </a:r>
            <a:r>
              <a:rPr lang="en-US" sz="3600" dirty="0" err="1">
                <a:latin typeface="Lucida Console" panose="020B0609040504020204" pitchFamily="49" charset="0"/>
              </a:rPr>
              <a:t>dat</a:t>
            </a:r>
            <a:r>
              <a:rPr lang="en-US" sz="3600" dirty="0">
                <a:latin typeface="Lucida Console" panose="020B0609040504020204" pitchFamily="49" charset="0"/>
              </a:rPr>
              <a:t>,</a:t>
            </a:r>
          </a:p>
          <a:p>
            <a:pPr marL="2233613" indent="-2233613"/>
            <a:r>
              <a:rPr lang="en-US" sz="3600" dirty="0">
                <a:latin typeface="Lucida Console" panose="020B0609040504020204" pitchFamily="49" charset="0"/>
              </a:rPr>
              <a:t>	desc(age))</a:t>
            </a:r>
          </a:p>
        </p:txBody>
      </p:sp>
    </p:spTree>
    <p:extLst>
      <p:ext uri="{BB962C8B-B14F-4D97-AF65-F5344CB8AC3E}">
        <p14:creationId xmlns:p14="http://schemas.microsoft.com/office/powerpoint/2010/main" val="344215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Related image">
            <a:extLst>
              <a:ext uri="{FF2B5EF4-FFF2-40B4-BE49-F238E27FC236}">
                <a16:creationId xmlns:a16="http://schemas.microsoft.com/office/drawing/2014/main" id="{0AEEF886-0652-4101-8416-70FA47BE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82" y="0"/>
            <a:ext cx="9160954" cy="68736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5047C1A0-3A9D-42B1-BB13-866E6279B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846"/>
          <a:stretch/>
        </p:blipFill>
        <p:spPr bwMode="auto">
          <a:xfrm>
            <a:off x="0" y="0"/>
            <a:ext cx="3243072" cy="68736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a:extLst>
              <a:ext uri="{FF2B5EF4-FFF2-40B4-BE49-F238E27FC236}">
                <a16:creationId xmlns:a16="http://schemas.microsoft.com/office/drawing/2014/main" id="{975EB4A2-726B-4D54-B06C-764D9CEE6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85"/>
          <a:stretch/>
        </p:blipFill>
        <p:spPr bwMode="auto">
          <a:xfrm>
            <a:off x="9875520" y="0"/>
            <a:ext cx="2316480" cy="687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5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1486830" y="258595"/>
            <a:ext cx="9218357" cy="1323439"/>
          </a:xfrm>
          <a:prstGeom prst="rect">
            <a:avLst/>
          </a:prstGeom>
          <a:noFill/>
        </p:spPr>
        <p:txBody>
          <a:bodyPr wrap="none" rtlCol="0">
            <a:spAutoFit/>
          </a:bodyPr>
          <a:lstStyle/>
          <a:p>
            <a:pPr algn="ctr"/>
            <a:r>
              <a:rPr lang="en-US" sz="8000" dirty="0"/>
              <a:t>Combining it all so far</a:t>
            </a:r>
          </a:p>
        </p:txBody>
      </p:sp>
      <p:sp>
        <p:nvSpPr>
          <p:cNvPr id="4" name="TextBox 3">
            <a:extLst>
              <a:ext uri="{FF2B5EF4-FFF2-40B4-BE49-F238E27FC236}">
                <a16:creationId xmlns:a16="http://schemas.microsoft.com/office/drawing/2014/main" id="{1C5B0D27-0BD1-492E-B754-79430022DD9B}"/>
              </a:ext>
            </a:extLst>
          </p:cNvPr>
          <p:cNvSpPr txBox="1"/>
          <p:nvPr/>
        </p:nvSpPr>
        <p:spPr>
          <a:xfrm>
            <a:off x="691956" y="1859593"/>
            <a:ext cx="10808087" cy="3416320"/>
          </a:xfrm>
          <a:prstGeom prst="rect">
            <a:avLst/>
          </a:prstGeom>
          <a:noFill/>
        </p:spPr>
        <p:txBody>
          <a:bodyPr wrap="none" rtlCol="0">
            <a:spAutoFit/>
          </a:bodyPr>
          <a:lstStyle/>
          <a:p>
            <a:pPr marL="2233613" indent="-2233613"/>
            <a:r>
              <a:rPr lang="en-US" sz="3600" dirty="0">
                <a:latin typeface="Lucida Console" panose="020B0609040504020204" pitchFamily="49" charset="0"/>
              </a:rPr>
              <a:t>dat1 &lt;- select(</a:t>
            </a:r>
            <a:r>
              <a:rPr lang="en-US" sz="3600" dirty="0" err="1">
                <a:latin typeface="Lucida Console" panose="020B0609040504020204" pitchFamily="49" charset="0"/>
              </a:rPr>
              <a:t>dat</a:t>
            </a:r>
            <a:r>
              <a:rPr lang="en-US" sz="3600" dirty="0">
                <a:latin typeface="Lucida Console" panose="020B0609040504020204" pitchFamily="49" charset="0"/>
              </a:rPr>
              <a:t>, </a:t>
            </a:r>
          </a:p>
          <a:p>
            <a:pPr marL="4167188" indent="-4167188"/>
            <a:r>
              <a:rPr lang="en-US" sz="3600" dirty="0">
                <a:latin typeface="Lucida Console" panose="020B0609040504020204" pitchFamily="49" charset="0"/>
              </a:rPr>
              <a:t>	</a:t>
            </a:r>
            <a:r>
              <a:rPr lang="en-US" sz="3600" dirty="0" err="1">
                <a:latin typeface="Lucida Console" panose="020B0609040504020204" pitchFamily="49" charset="0"/>
              </a:rPr>
              <a:t>starts_with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“Q1”</a:t>
            </a:r>
            <a:r>
              <a:rPr lang="en-US" sz="3600" dirty="0">
                <a:latin typeface="Lucida Console" panose="020B0609040504020204" pitchFamily="49" charset="0"/>
              </a:rPr>
              <a:t>), age)</a:t>
            </a:r>
          </a:p>
          <a:p>
            <a:pPr marL="2233613" indent="-2233613"/>
            <a:endParaRPr lang="en-US" sz="3600" dirty="0">
              <a:latin typeface="Lucida Console" panose="020B0609040504020204" pitchFamily="49" charset="0"/>
            </a:endParaRPr>
          </a:p>
          <a:p>
            <a:pPr marL="2233613" indent="-2233613"/>
            <a:r>
              <a:rPr lang="en-US" sz="3600" dirty="0">
                <a:latin typeface="Lucida Console" panose="020B0609040504020204" pitchFamily="49" charset="0"/>
              </a:rPr>
              <a:t>dat1 &lt;- filter(dat1, age &gt;=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a:t>
            </a:r>
          </a:p>
          <a:p>
            <a:pPr marL="2233613" indent="-2233613"/>
            <a:endParaRPr lang="en-US" sz="3600" dirty="0">
              <a:latin typeface="Lucida Console" panose="020B0609040504020204" pitchFamily="49" charset="0"/>
            </a:endParaRPr>
          </a:p>
          <a:p>
            <a:pPr marL="2233613" indent="-2233613"/>
            <a:r>
              <a:rPr lang="en-US" sz="3600" dirty="0">
                <a:latin typeface="Lucida Console" panose="020B0609040504020204" pitchFamily="49" charset="0"/>
              </a:rPr>
              <a:t>dat1 &lt;- arrange(dat1, age)</a:t>
            </a:r>
          </a:p>
        </p:txBody>
      </p:sp>
    </p:spTree>
    <p:extLst>
      <p:ext uri="{BB962C8B-B14F-4D97-AF65-F5344CB8AC3E}">
        <p14:creationId xmlns:p14="http://schemas.microsoft.com/office/powerpoint/2010/main" val="38551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1486830" y="258595"/>
            <a:ext cx="9218357" cy="1323439"/>
          </a:xfrm>
          <a:prstGeom prst="rect">
            <a:avLst/>
          </a:prstGeom>
          <a:noFill/>
        </p:spPr>
        <p:txBody>
          <a:bodyPr wrap="none" rtlCol="0">
            <a:spAutoFit/>
          </a:bodyPr>
          <a:lstStyle/>
          <a:p>
            <a:pPr algn="ctr"/>
            <a:r>
              <a:rPr lang="en-US" sz="8000" dirty="0"/>
              <a:t>Combining it all so far</a:t>
            </a:r>
          </a:p>
        </p:txBody>
      </p:sp>
      <p:sp>
        <p:nvSpPr>
          <p:cNvPr id="4" name="TextBox 3">
            <a:extLst>
              <a:ext uri="{FF2B5EF4-FFF2-40B4-BE49-F238E27FC236}">
                <a16:creationId xmlns:a16="http://schemas.microsoft.com/office/drawing/2014/main" id="{1C5B0D27-0BD1-492E-B754-79430022DD9B}"/>
              </a:ext>
            </a:extLst>
          </p:cNvPr>
          <p:cNvSpPr txBox="1"/>
          <p:nvPr/>
        </p:nvSpPr>
        <p:spPr>
          <a:xfrm>
            <a:off x="2146842" y="1859593"/>
            <a:ext cx="7898316" cy="3416320"/>
          </a:xfrm>
          <a:prstGeom prst="rect">
            <a:avLst/>
          </a:prstGeom>
          <a:noFill/>
        </p:spPr>
        <p:txBody>
          <a:bodyPr wrap="none" rtlCol="0">
            <a:spAutoFit/>
          </a:bodyPr>
          <a:lstStyle/>
          <a:p>
            <a:pPr marL="2233613" indent="-2233613"/>
            <a:r>
              <a:rPr lang="en-US" sz="3600" dirty="0">
                <a:latin typeface="Lucida Console" panose="020B0609040504020204" pitchFamily="49" charset="0"/>
              </a:rPr>
              <a:t> </a:t>
            </a:r>
          </a:p>
          <a:p>
            <a:pPr marL="457200" indent="-457200"/>
            <a:r>
              <a:rPr lang="en-US" sz="3600" dirty="0">
                <a:latin typeface="Lucida Console" panose="020B0609040504020204" pitchFamily="49" charset="0"/>
              </a:rPr>
              <a:t>	</a:t>
            </a:r>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select(</a:t>
            </a:r>
            <a:r>
              <a:rPr lang="en-US" sz="3600" dirty="0" err="1">
                <a:latin typeface="Lucida Console" panose="020B0609040504020204" pitchFamily="49" charset="0"/>
              </a:rPr>
              <a:t>starts_with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“Q1”</a:t>
            </a:r>
            <a:r>
              <a:rPr lang="en-US" sz="3600" dirty="0">
                <a:latin typeface="Lucida Console" panose="020B0609040504020204" pitchFamily="49" charset="0"/>
              </a:rPr>
              <a:t>), </a:t>
            </a:r>
          </a:p>
          <a:p>
            <a:pPr marL="2403475" indent="-2403475"/>
            <a:r>
              <a:rPr lang="en-US" sz="3600" dirty="0">
                <a:latin typeface="Lucida Console" panose="020B0609040504020204" pitchFamily="49" charset="0"/>
              </a:rPr>
              <a:t>	age)) %&gt;%</a:t>
            </a:r>
          </a:p>
          <a:p>
            <a:pPr marL="457200" indent="-457200"/>
            <a:r>
              <a:rPr lang="en-US" sz="3600" dirty="0">
                <a:latin typeface="Lucida Console" panose="020B0609040504020204" pitchFamily="49" charset="0"/>
              </a:rPr>
              <a:t>	filter(age &gt;=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arrange(age)</a:t>
            </a:r>
          </a:p>
        </p:txBody>
      </p:sp>
      <p:sp>
        <p:nvSpPr>
          <p:cNvPr id="3" name="Oval 2">
            <a:extLst>
              <a:ext uri="{FF2B5EF4-FFF2-40B4-BE49-F238E27FC236}">
                <a16:creationId xmlns:a16="http://schemas.microsoft.com/office/drawing/2014/main" id="{22D9A339-D0DE-4D79-A05E-D081DF3FCF47}"/>
              </a:ext>
            </a:extLst>
          </p:cNvPr>
          <p:cNvSpPr/>
          <p:nvPr/>
        </p:nvSpPr>
        <p:spPr>
          <a:xfrm>
            <a:off x="3657600" y="2296632"/>
            <a:ext cx="1180214" cy="8293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4B3C5C-A093-4F02-B56A-88C12A7AAD03}"/>
              </a:ext>
            </a:extLst>
          </p:cNvPr>
          <p:cNvSpPr txBox="1"/>
          <p:nvPr/>
        </p:nvSpPr>
        <p:spPr>
          <a:xfrm rot="20897165">
            <a:off x="4790001" y="1634913"/>
            <a:ext cx="2611997" cy="1323439"/>
          </a:xfrm>
          <a:prstGeom prst="rect">
            <a:avLst/>
          </a:prstGeom>
          <a:noFill/>
        </p:spPr>
        <p:txBody>
          <a:bodyPr wrap="none" rtlCol="0">
            <a:spAutoFit/>
          </a:bodyPr>
          <a:lstStyle/>
          <a:p>
            <a:pPr algn="ctr"/>
            <a:r>
              <a:rPr lang="en-US" sz="8000" dirty="0" err="1">
                <a:solidFill>
                  <a:srgbClr val="C00000"/>
                </a:solidFill>
              </a:rPr>
              <a:t>wth</a:t>
            </a:r>
            <a:r>
              <a:rPr lang="en-US" sz="8000" dirty="0">
                <a:solidFill>
                  <a:srgbClr val="C00000"/>
                </a:solidFill>
              </a:rPr>
              <a:t>?!</a:t>
            </a:r>
          </a:p>
        </p:txBody>
      </p:sp>
      <p:sp>
        <p:nvSpPr>
          <p:cNvPr id="6" name="Oval 5">
            <a:extLst>
              <a:ext uri="{FF2B5EF4-FFF2-40B4-BE49-F238E27FC236}">
                <a16:creationId xmlns:a16="http://schemas.microsoft.com/office/drawing/2014/main" id="{07EBE7BD-D5CF-4FFB-9FE0-805BB5E493C7}"/>
              </a:ext>
            </a:extLst>
          </p:cNvPr>
          <p:cNvSpPr/>
          <p:nvPr/>
        </p:nvSpPr>
        <p:spPr>
          <a:xfrm>
            <a:off x="6095999" y="3402005"/>
            <a:ext cx="1180214" cy="8293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2D137C-2170-47C1-9473-5C3E8C51E0DD}"/>
              </a:ext>
            </a:extLst>
          </p:cNvPr>
          <p:cNvSpPr/>
          <p:nvPr/>
        </p:nvSpPr>
        <p:spPr>
          <a:xfrm>
            <a:off x="7480471" y="3944265"/>
            <a:ext cx="1180214" cy="8293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78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5092369" y="258595"/>
            <a:ext cx="2007281" cy="1323439"/>
          </a:xfrm>
          <a:prstGeom prst="rect">
            <a:avLst/>
          </a:prstGeom>
          <a:noFill/>
        </p:spPr>
        <p:txBody>
          <a:bodyPr wrap="none" rtlCol="0">
            <a:spAutoFit/>
          </a:bodyPr>
          <a:lstStyle/>
          <a:p>
            <a:pPr algn="ctr"/>
            <a:r>
              <a:rPr lang="en-US" sz="8000" dirty="0"/>
              <a:t>pipe</a:t>
            </a:r>
          </a:p>
        </p:txBody>
      </p:sp>
      <p:sp>
        <p:nvSpPr>
          <p:cNvPr id="8" name="TextBox 7">
            <a:extLst>
              <a:ext uri="{FF2B5EF4-FFF2-40B4-BE49-F238E27FC236}">
                <a16:creationId xmlns:a16="http://schemas.microsoft.com/office/drawing/2014/main" id="{1A39257E-D6B2-4282-9BAE-BA7CA169DB46}"/>
              </a:ext>
            </a:extLst>
          </p:cNvPr>
          <p:cNvSpPr txBox="1"/>
          <p:nvPr/>
        </p:nvSpPr>
        <p:spPr>
          <a:xfrm>
            <a:off x="3064624" y="1859593"/>
            <a:ext cx="6062749" cy="3231654"/>
          </a:xfrm>
          <a:prstGeom prst="rect">
            <a:avLst/>
          </a:prstGeom>
          <a:noFill/>
        </p:spPr>
        <p:txBody>
          <a:bodyPr wrap="none" rtlCol="0">
            <a:spAutoFit/>
          </a:bodyPr>
          <a:lstStyle/>
          <a:p>
            <a:pPr marL="2233613" indent="-2233613" algn="ctr"/>
            <a:r>
              <a:rPr lang="en-US" sz="3600" dirty="0">
                <a:latin typeface="Lucida Console" panose="020B0609040504020204" pitchFamily="49" charset="0"/>
              </a:rPr>
              <a:t>f(x, y) == x %&gt;% f(y)</a:t>
            </a:r>
          </a:p>
          <a:p>
            <a:pPr marL="2233613" indent="-2233613" algn="ctr"/>
            <a:endParaRPr lang="en-US" sz="3600" dirty="0">
              <a:latin typeface="Lucida Console" panose="020B0609040504020204" pitchFamily="49" charset="0"/>
            </a:endParaRPr>
          </a:p>
          <a:p>
            <a:pPr marL="2233613" indent="-2233613" algn="ctr"/>
            <a:endParaRPr lang="en-US" sz="3600" dirty="0">
              <a:latin typeface="Lucida Console" panose="020B0609040504020204" pitchFamily="49" charset="0"/>
            </a:endParaRPr>
          </a:p>
          <a:p>
            <a:pPr marL="2233613" indent="-2233613" algn="ctr"/>
            <a:r>
              <a:rPr lang="en-US" sz="4800" dirty="0"/>
              <a:t>You can call it the pipe, </a:t>
            </a:r>
          </a:p>
          <a:p>
            <a:pPr marL="2233613" indent="-2233613" algn="ctr"/>
            <a:r>
              <a:rPr lang="en-US" sz="4800" dirty="0"/>
              <a:t>or just read it as “then”</a:t>
            </a:r>
          </a:p>
        </p:txBody>
      </p:sp>
    </p:spTree>
    <p:extLst>
      <p:ext uri="{BB962C8B-B14F-4D97-AF65-F5344CB8AC3E}">
        <p14:creationId xmlns:p14="http://schemas.microsoft.com/office/powerpoint/2010/main" val="42439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1486830" y="258595"/>
            <a:ext cx="9218357" cy="1323439"/>
          </a:xfrm>
          <a:prstGeom prst="rect">
            <a:avLst/>
          </a:prstGeom>
          <a:noFill/>
        </p:spPr>
        <p:txBody>
          <a:bodyPr wrap="none" rtlCol="0">
            <a:spAutoFit/>
          </a:bodyPr>
          <a:lstStyle/>
          <a:p>
            <a:pPr algn="ctr"/>
            <a:r>
              <a:rPr lang="en-US" sz="8000" dirty="0"/>
              <a:t>Combining it all so far</a:t>
            </a:r>
          </a:p>
        </p:txBody>
      </p:sp>
      <p:sp>
        <p:nvSpPr>
          <p:cNvPr id="4" name="TextBox 3">
            <a:extLst>
              <a:ext uri="{FF2B5EF4-FFF2-40B4-BE49-F238E27FC236}">
                <a16:creationId xmlns:a16="http://schemas.microsoft.com/office/drawing/2014/main" id="{1C5B0D27-0BD1-492E-B754-79430022DD9B}"/>
              </a:ext>
            </a:extLst>
          </p:cNvPr>
          <p:cNvSpPr txBox="1"/>
          <p:nvPr/>
        </p:nvSpPr>
        <p:spPr>
          <a:xfrm>
            <a:off x="2146842" y="1859593"/>
            <a:ext cx="7898316" cy="3416320"/>
          </a:xfrm>
          <a:prstGeom prst="rect">
            <a:avLst/>
          </a:prstGeom>
          <a:noFill/>
        </p:spPr>
        <p:txBody>
          <a:bodyPr wrap="none" rtlCol="0">
            <a:spAutoFit/>
          </a:bodyPr>
          <a:lstStyle/>
          <a:p>
            <a:pPr marL="2233613" indent="-2233613"/>
            <a:r>
              <a:rPr lang="en-US" sz="3600" dirty="0">
                <a:latin typeface="Lucida Console" panose="020B0609040504020204" pitchFamily="49" charset="0"/>
              </a:rPr>
              <a:t>dat1 &lt;- </a:t>
            </a:r>
          </a:p>
          <a:p>
            <a:pPr marL="457200" indent="-457200"/>
            <a:r>
              <a:rPr lang="en-US" sz="3600" dirty="0">
                <a:latin typeface="Lucida Console" panose="020B0609040504020204" pitchFamily="49" charset="0"/>
              </a:rPr>
              <a:t>	</a:t>
            </a:r>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select(</a:t>
            </a:r>
            <a:r>
              <a:rPr lang="en-US" sz="3600" dirty="0" err="1">
                <a:latin typeface="Lucida Console" panose="020B0609040504020204" pitchFamily="49" charset="0"/>
              </a:rPr>
              <a:t>starts_with</a:t>
            </a:r>
            <a:r>
              <a:rPr lang="en-US" sz="3600" dirty="0">
                <a:latin typeface="Lucida Console" panose="020B0609040504020204" pitchFamily="49" charset="0"/>
              </a:rPr>
              <a:t>(</a:t>
            </a:r>
            <a:r>
              <a:rPr lang="en-US" sz="3600" dirty="0">
                <a:solidFill>
                  <a:schemeClr val="accent6"/>
                </a:solidFill>
                <a:latin typeface="Lucida Console" panose="020B0609040504020204" pitchFamily="49" charset="0"/>
              </a:rPr>
              <a:t>“Q1”</a:t>
            </a:r>
            <a:r>
              <a:rPr lang="en-US" sz="3600" dirty="0">
                <a:latin typeface="Lucida Console" panose="020B0609040504020204" pitchFamily="49" charset="0"/>
              </a:rPr>
              <a:t>), </a:t>
            </a:r>
          </a:p>
          <a:p>
            <a:pPr marL="2403475" indent="-2403475"/>
            <a:r>
              <a:rPr lang="en-US" sz="3600" dirty="0">
                <a:latin typeface="Lucida Console" panose="020B0609040504020204" pitchFamily="49" charset="0"/>
              </a:rPr>
              <a:t>	age)) %&gt;%</a:t>
            </a:r>
          </a:p>
          <a:p>
            <a:pPr marL="457200" indent="-457200"/>
            <a:r>
              <a:rPr lang="en-US" sz="3600" dirty="0">
                <a:latin typeface="Lucida Console" panose="020B0609040504020204" pitchFamily="49" charset="0"/>
              </a:rPr>
              <a:t>	filter(age &gt;= </a:t>
            </a:r>
            <a:r>
              <a:rPr lang="en-US" sz="3600" dirty="0">
                <a:solidFill>
                  <a:schemeClr val="accent1"/>
                </a:solidFill>
                <a:latin typeface="Lucida Console" panose="020B0609040504020204" pitchFamily="49" charset="0"/>
              </a:rPr>
              <a:t>18</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arrange(age)</a:t>
            </a:r>
          </a:p>
        </p:txBody>
      </p:sp>
    </p:spTree>
    <p:extLst>
      <p:ext uri="{BB962C8B-B14F-4D97-AF65-F5344CB8AC3E}">
        <p14:creationId xmlns:p14="http://schemas.microsoft.com/office/powerpoint/2010/main" val="416381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Related image">
            <a:extLst>
              <a:ext uri="{FF2B5EF4-FFF2-40B4-BE49-F238E27FC236}">
                <a16:creationId xmlns:a16="http://schemas.microsoft.com/office/drawing/2014/main" id="{B819E571-3B04-4B02-ABDB-68B4B809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82" y="17325"/>
            <a:ext cx="9116948" cy="6840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lated image">
            <a:extLst>
              <a:ext uri="{FF2B5EF4-FFF2-40B4-BE49-F238E27FC236}">
                <a16:creationId xmlns:a16="http://schemas.microsoft.com/office/drawing/2014/main" id="{F7D13718-2303-404C-B361-61A7D7DED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275"/>
          <a:stretch/>
        </p:blipFill>
        <p:spPr bwMode="auto">
          <a:xfrm>
            <a:off x="8619744" y="0"/>
            <a:ext cx="3572256" cy="6840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a:extLst>
              <a:ext uri="{FF2B5EF4-FFF2-40B4-BE49-F238E27FC236}">
                <a16:creationId xmlns:a16="http://schemas.microsoft.com/office/drawing/2014/main" id="{875BBB15-24D9-4107-97DA-E4B73CF234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4301"/>
          <a:stretch/>
        </p:blipFill>
        <p:spPr bwMode="auto">
          <a:xfrm>
            <a:off x="-90106" y="17325"/>
            <a:ext cx="3064954" cy="684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604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4497327" y="258595"/>
            <a:ext cx="3197350" cy="1323439"/>
          </a:xfrm>
          <a:prstGeom prst="rect">
            <a:avLst/>
          </a:prstGeom>
          <a:noFill/>
        </p:spPr>
        <p:txBody>
          <a:bodyPr wrap="none" rtlCol="0">
            <a:spAutoFit/>
          </a:bodyPr>
          <a:lstStyle/>
          <a:p>
            <a:pPr algn="ctr"/>
            <a:r>
              <a:rPr lang="en-US" sz="8000" dirty="0"/>
              <a:t>mutate</a:t>
            </a:r>
          </a:p>
        </p:txBody>
      </p:sp>
      <p:sp>
        <p:nvSpPr>
          <p:cNvPr id="4" name="TextBox 3">
            <a:extLst>
              <a:ext uri="{FF2B5EF4-FFF2-40B4-BE49-F238E27FC236}">
                <a16:creationId xmlns:a16="http://schemas.microsoft.com/office/drawing/2014/main" id="{1C5B0D27-0BD1-492E-B754-79430022DD9B}"/>
              </a:ext>
            </a:extLst>
          </p:cNvPr>
          <p:cNvSpPr txBox="1"/>
          <p:nvPr/>
        </p:nvSpPr>
        <p:spPr>
          <a:xfrm>
            <a:off x="1039913" y="1838328"/>
            <a:ext cx="9850774" cy="4524315"/>
          </a:xfrm>
          <a:prstGeom prst="rect">
            <a:avLst/>
          </a:prstGeom>
          <a:noFill/>
        </p:spPr>
        <p:txBody>
          <a:bodyPr wrap="none" rtlCol="0">
            <a:spAutoFit/>
          </a:bodyPr>
          <a:lstStyle/>
          <a:p>
            <a:pPr marL="1946275" indent="-1946275"/>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mutate(age = </a:t>
            </a:r>
            <a:r>
              <a:rPr lang="en-US" sz="3600" dirty="0">
                <a:solidFill>
                  <a:schemeClr val="accent1"/>
                </a:solidFill>
                <a:latin typeface="Lucida Console" panose="020B0609040504020204" pitchFamily="49" charset="0"/>
              </a:rPr>
              <a:t>2019</a:t>
            </a:r>
            <a:r>
              <a:rPr lang="en-US" sz="3600" dirty="0">
                <a:latin typeface="Lucida Console" panose="020B0609040504020204" pitchFamily="49" charset="0"/>
              </a:rPr>
              <a:t> – </a:t>
            </a:r>
            <a:r>
              <a:rPr lang="en-US" sz="3600" dirty="0" err="1">
                <a:latin typeface="Lucida Console" panose="020B0609040504020204" pitchFamily="49" charset="0"/>
              </a:rPr>
              <a:t>year_born</a:t>
            </a:r>
            <a:r>
              <a:rPr lang="en-US" sz="3600" dirty="0">
                <a:latin typeface="Lucida Console" panose="020B0609040504020204" pitchFamily="49" charset="0"/>
              </a:rPr>
              <a:t>)</a:t>
            </a:r>
          </a:p>
          <a:p>
            <a:pPr marL="457200" indent="-457200"/>
            <a:endParaRPr lang="en-US" sz="3600" dirty="0">
              <a:latin typeface="Lucida Console" panose="020B0609040504020204" pitchFamily="49" charset="0"/>
            </a:endParaRPr>
          </a:p>
          <a:p>
            <a:pPr marL="457200" indent="-457200"/>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mutate(minutes = seconds * </a:t>
            </a:r>
            <a:r>
              <a:rPr lang="en-US" sz="3600" dirty="0">
                <a:solidFill>
                  <a:schemeClr val="accent1"/>
                </a:solidFill>
                <a:latin typeface="Lucida Console" panose="020B0609040504020204" pitchFamily="49" charset="0"/>
              </a:rPr>
              <a:t>60</a:t>
            </a:r>
            <a:r>
              <a:rPr lang="en-US" sz="3600" dirty="0">
                <a:latin typeface="Lucida Console" panose="020B0609040504020204" pitchFamily="49" charset="0"/>
              </a:rPr>
              <a:t>)</a:t>
            </a:r>
          </a:p>
          <a:p>
            <a:pPr marL="457200" indent="-457200"/>
            <a:endParaRPr lang="en-US" sz="3600" dirty="0">
              <a:latin typeface="Lucida Console" panose="020B0609040504020204" pitchFamily="49" charset="0"/>
            </a:endParaRPr>
          </a:p>
          <a:p>
            <a:pPr marL="457200" indent="-457200"/>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transmute(minutes = seconds * </a:t>
            </a:r>
            <a:r>
              <a:rPr lang="en-US" sz="3600" dirty="0">
                <a:solidFill>
                  <a:schemeClr val="accent1"/>
                </a:solidFill>
                <a:latin typeface="Lucida Console" panose="020B0609040504020204" pitchFamily="49" charset="0"/>
              </a:rPr>
              <a:t>60</a:t>
            </a:r>
            <a:r>
              <a:rPr lang="en-US" sz="3600" dirty="0">
                <a:latin typeface="Lucida Console" panose="020B0609040504020204" pitchFamily="49" charset="0"/>
              </a:rPr>
              <a:t>)</a:t>
            </a:r>
          </a:p>
        </p:txBody>
      </p:sp>
    </p:spTree>
    <p:extLst>
      <p:ext uri="{BB962C8B-B14F-4D97-AF65-F5344CB8AC3E}">
        <p14:creationId xmlns:p14="http://schemas.microsoft.com/office/powerpoint/2010/main" val="270840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810456" y="258595"/>
            <a:ext cx="10571099" cy="1323439"/>
          </a:xfrm>
          <a:prstGeom prst="rect">
            <a:avLst/>
          </a:prstGeom>
          <a:noFill/>
        </p:spPr>
        <p:txBody>
          <a:bodyPr wrap="none" rtlCol="0">
            <a:spAutoFit/>
          </a:bodyPr>
          <a:lstStyle/>
          <a:p>
            <a:pPr algn="ctr"/>
            <a:r>
              <a:rPr lang="en-US" sz="8000" dirty="0"/>
              <a:t>Mutate – row mean/sum</a:t>
            </a:r>
          </a:p>
        </p:txBody>
      </p:sp>
      <p:sp>
        <p:nvSpPr>
          <p:cNvPr id="4" name="TextBox 3">
            <a:extLst>
              <a:ext uri="{FF2B5EF4-FFF2-40B4-BE49-F238E27FC236}">
                <a16:creationId xmlns:a16="http://schemas.microsoft.com/office/drawing/2014/main" id="{1C5B0D27-0BD1-492E-B754-79430022DD9B}"/>
              </a:ext>
            </a:extLst>
          </p:cNvPr>
          <p:cNvSpPr txBox="1"/>
          <p:nvPr/>
        </p:nvSpPr>
        <p:spPr>
          <a:xfrm>
            <a:off x="747009" y="1817062"/>
            <a:ext cx="10697981" cy="3970318"/>
          </a:xfrm>
          <a:prstGeom prst="rect">
            <a:avLst/>
          </a:prstGeom>
          <a:noFill/>
        </p:spPr>
        <p:txBody>
          <a:bodyPr wrap="square" rtlCol="0">
            <a:spAutoFit/>
          </a:bodyPr>
          <a:lstStyle/>
          <a:p>
            <a:pPr marL="1946275" indent="-1946275"/>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mutate(Total = </a:t>
            </a:r>
            <a:r>
              <a:rPr lang="en-US" sz="3600" dirty="0" err="1">
                <a:latin typeface="Lucida Console" panose="020B0609040504020204" pitchFamily="49" charset="0"/>
              </a:rPr>
              <a:t>rowSums</a:t>
            </a:r>
            <a:r>
              <a:rPr lang="en-US" sz="3600" dirty="0">
                <a:latin typeface="Lucida Console" panose="020B0609040504020204" pitchFamily="49" charset="0"/>
              </a:rPr>
              <a:t>(.[c(</a:t>
            </a:r>
            <a:r>
              <a:rPr lang="en-US" sz="3600" dirty="0">
                <a:solidFill>
                  <a:schemeClr val="accent1"/>
                </a:solidFill>
                <a:latin typeface="Lucida Console" panose="020B0609040504020204" pitchFamily="49" charset="0"/>
              </a:rPr>
              <a:t>1:5</a:t>
            </a:r>
            <a:r>
              <a:rPr lang="en-US" sz="3600" dirty="0">
                <a:latin typeface="Lucida Console" panose="020B0609040504020204" pitchFamily="49" charset="0"/>
              </a:rPr>
              <a:t>)],</a:t>
            </a:r>
          </a:p>
          <a:p>
            <a:pPr marL="6910388" indent="-6910388"/>
            <a:r>
              <a:rPr lang="en-US" sz="3600" dirty="0">
                <a:latin typeface="Lucida Console" panose="020B0609040504020204" pitchFamily="49" charset="0"/>
              </a:rPr>
              <a:t>	na.rm = </a:t>
            </a:r>
            <a:r>
              <a:rPr lang="en-US" sz="3600" dirty="0">
                <a:solidFill>
                  <a:schemeClr val="accent1"/>
                </a:solidFill>
                <a:latin typeface="Lucida Console" panose="020B0609040504020204" pitchFamily="49" charset="0"/>
              </a:rPr>
              <a:t>TRUE</a:t>
            </a:r>
            <a:r>
              <a:rPr lang="en-US" sz="3600" dirty="0">
                <a:latin typeface="Lucida Console" panose="020B0609040504020204" pitchFamily="49" charset="0"/>
              </a:rPr>
              <a:t>)</a:t>
            </a:r>
          </a:p>
          <a:p>
            <a:pPr marL="457200" indent="-457200"/>
            <a:endParaRPr lang="en-US" sz="3600" dirty="0">
              <a:latin typeface="Lucida Console" panose="020B0609040504020204" pitchFamily="49" charset="0"/>
            </a:endParaRPr>
          </a:p>
          <a:p>
            <a:pPr marL="1946275" indent="-1946275"/>
            <a:r>
              <a:rPr lang="en-US" sz="3600" dirty="0" err="1">
                <a:latin typeface="Lucida Console" panose="020B0609040504020204" pitchFamily="49" charset="0"/>
              </a:rPr>
              <a:t>dat</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mutate(Avg = </a:t>
            </a:r>
            <a:r>
              <a:rPr lang="en-US" sz="3600" dirty="0" err="1">
                <a:latin typeface="Lucida Console" panose="020B0609040504020204" pitchFamily="49" charset="0"/>
              </a:rPr>
              <a:t>rowMeans</a:t>
            </a:r>
            <a:r>
              <a:rPr lang="en-US" sz="3600" dirty="0">
                <a:latin typeface="Lucida Console" panose="020B0609040504020204" pitchFamily="49" charset="0"/>
              </a:rPr>
              <a:t>(.[c(</a:t>
            </a:r>
            <a:r>
              <a:rPr lang="en-US" sz="3600" dirty="0">
                <a:solidFill>
                  <a:schemeClr val="accent1"/>
                </a:solidFill>
                <a:latin typeface="Lucida Console" panose="020B0609040504020204" pitchFamily="49" charset="0"/>
              </a:rPr>
              <a:t>1:5</a:t>
            </a:r>
            <a:r>
              <a:rPr lang="en-US" sz="3600" dirty="0">
                <a:latin typeface="Lucida Console" panose="020B0609040504020204" pitchFamily="49" charset="0"/>
              </a:rPr>
              <a:t>)],</a:t>
            </a:r>
          </a:p>
          <a:p>
            <a:pPr marL="6634163" indent="-6634163"/>
            <a:r>
              <a:rPr lang="en-US" sz="3600" dirty="0">
                <a:latin typeface="Lucida Console" panose="020B0609040504020204" pitchFamily="49" charset="0"/>
              </a:rPr>
              <a:t>	na.rm = </a:t>
            </a:r>
            <a:r>
              <a:rPr lang="en-US" sz="3600" dirty="0">
                <a:solidFill>
                  <a:schemeClr val="accent1"/>
                </a:solidFill>
                <a:latin typeface="Lucida Console" panose="020B0609040504020204" pitchFamily="49" charset="0"/>
              </a:rPr>
              <a:t>TRUE</a:t>
            </a:r>
            <a:r>
              <a:rPr lang="en-US" sz="3600" dirty="0">
                <a:latin typeface="Lucida Console" panose="020B0609040504020204" pitchFamily="49" charset="0"/>
              </a:rPr>
              <a:t>)</a:t>
            </a:r>
          </a:p>
        </p:txBody>
      </p:sp>
      <p:cxnSp>
        <p:nvCxnSpPr>
          <p:cNvPr id="5" name="Straight Arrow Connector 4">
            <a:extLst>
              <a:ext uri="{FF2B5EF4-FFF2-40B4-BE49-F238E27FC236}">
                <a16:creationId xmlns:a16="http://schemas.microsoft.com/office/drawing/2014/main" id="{EF97A783-0EAD-4CB4-8E8F-A0245978D796}"/>
              </a:ext>
            </a:extLst>
          </p:cNvPr>
          <p:cNvCxnSpPr>
            <a:cxnSpLocks/>
          </p:cNvCxnSpPr>
          <p:nvPr/>
        </p:nvCxnSpPr>
        <p:spPr>
          <a:xfrm>
            <a:off x="7049386" y="4008474"/>
            <a:ext cx="414670" cy="81870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3DC272-4CF0-4825-AECC-0F55DF136BB2}"/>
              </a:ext>
            </a:extLst>
          </p:cNvPr>
          <p:cNvSpPr txBox="1"/>
          <p:nvPr/>
        </p:nvSpPr>
        <p:spPr>
          <a:xfrm rot="20897165">
            <a:off x="4330243" y="3100895"/>
            <a:ext cx="2611997" cy="1323439"/>
          </a:xfrm>
          <a:prstGeom prst="rect">
            <a:avLst/>
          </a:prstGeom>
          <a:noFill/>
        </p:spPr>
        <p:txBody>
          <a:bodyPr wrap="none" rtlCol="0">
            <a:spAutoFit/>
          </a:bodyPr>
          <a:lstStyle/>
          <a:p>
            <a:pPr algn="ctr"/>
            <a:r>
              <a:rPr lang="en-US" sz="8000" dirty="0" err="1">
                <a:solidFill>
                  <a:srgbClr val="C00000"/>
                </a:solidFill>
              </a:rPr>
              <a:t>wth</a:t>
            </a:r>
            <a:r>
              <a:rPr lang="en-US" sz="8000" dirty="0">
                <a:solidFill>
                  <a:srgbClr val="C00000"/>
                </a:solidFill>
              </a:rPr>
              <a:t>?!</a:t>
            </a:r>
          </a:p>
        </p:txBody>
      </p:sp>
      <p:cxnSp>
        <p:nvCxnSpPr>
          <p:cNvPr id="8" name="Straight Arrow Connector 7">
            <a:extLst>
              <a:ext uri="{FF2B5EF4-FFF2-40B4-BE49-F238E27FC236}">
                <a16:creationId xmlns:a16="http://schemas.microsoft.com/office/drawing/2014/main" id="{6D899439-4BCD-4871-9283-396B571D3CC7}"/>
              </a:ext>
            </a:extLst>
          </p:cNvPr>
          <p:cNvCxnSpPr>
            <a:cxnSpLocks/>
          </p:cNvCxnSpPr>
          <p:nvPr/>
        </p:nvCxnSpPr>
        <p:spPr>
          <a:xfrm flipV="1">
            <a:off x="6966098" y="2896798"/>
            <a:ext cx="774404" cy="6544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F2E113-AF56-4D7C-8F81-4091CDBE7C65}"/>
              </a:ext>
            </a:extLst>
          </p:cNvPr>
          <p:cNvSpPr txBox="1"/>
          <p:nvPr/>
        </p:nvSpPr>
        <p:spPr>
          <a:xfrm>
            <a:off x="4821104" y="1633268"/>
            <a:ext cx="2549801" cy="1015663"/>
          </a:xfrm>
          <a:prstGeom prst="rect">
            <a:avLst/>
          </a:prstGeom>
          <a:noFill/>
        </p:spPr>
        <p:txBody>
          <a:bodyPr wrap="none" rtlCol="0">
            <a:spAutoFit/>
          </a:bodyPr>
          <a:lstStyle/>
          <a:p>
            <a:pPr algn="ctr"/>
            <a:r>
              <a:rPr lang="en-US" sz="6000" dirty="0"/>
              <a:t>ggplot2</a:t>
            </a:r>
          </a:p>
        </p:txBody>
      </p:sp>
      <p:sp>
        <p:nvSpPr>
          <p:cNvPr id="3" name="TextBox 2">
            <a:extLst>
              <a:ext uri="{FF2B5EF4-FFF2-40B4-BE49-F238E27FC236}">
                <a16:creationId xmlns:a16="http://schemas.microsoft.com/office/drawing/2014/main" id="{E73CCE16-9DD5-48A3-B475-4EE0AD36D997}"/>
              </a:ext>
            </a:extLst>
          </p:cNvPr>
          <p:cNvSpPr txBox="1"/>
          <p:nvPr/>
        </p:nvSpPr>
        <p:spPr>
          <a:xfrm>
            <a:off x="2098752" y="3429000"/>
            <a:ext cx="7994497" cy="1200329"/>
          </a:xfrm>
          <a:prstGeom prst="rect">
            <a:avLst/>
          </a:prstGeom>
          <a:noFill/>
        </p:spPr>
        <p:txBody>
          <a:bodyPr wrap="none" rtlCol="0">
            <a:spAutoFit/>
          </a:bodyPr>
          <a:lstStyle/>
          <a:p>
            <a:pPr marL="1943100" indent="-1943100" algn="ctr"/>
            <a:r>
              <a:rPr lang="en-US" sz="3600" dirty="0" err="1">
                <a:latin typeface="Lucida Console" panose="020B0609040504020204" pitchFamily="49" charset="0"/>
              </a:rPr>
              <a:t>ggplot</a:t>
            </a:r>
            <a:r>
              <a:rPr lang="en-US" sz="3600" dirty="0">
                <a:latin typeface="Lucida Console" panose="020B0609040504020204" pitchFamily="49" charset="0"/>
              </a:rPr>
              <a:t>(data = </a:t>
            </a:r>
            <a:r>
              <a:rPr lang="en-US" sz="3600" dirty="0" err="1">
                <a:latin typeface="Lucida Console" panose="020B0609040504020204" pitchFamily="49" charset="0"/>
              </a:rPr>
              <a:t>dat</a:t>
            </a:r>
            <a:r>
              <a:rPr lang="en-US" sz="3600" dirty="0">
                <a:latin typeface="Lucida Console" panose="020B0609040504020204" pitchFamily="49" charset="0"/>
              </a:rPr>
              <a:t>, </a:t>
            </a:r>
            <a:r>
              <a:rPr lang="en-US" sz="3600" dirty="0" err="1">
                <a:latin typeface="Lucida Console" panose="020B0609040504020204" pitchFamily="49" charset="0"/>
              </a:rPr>
              <a:t>aes</a:t>
            </a:r>
            <a:r>
              <a:rPr lang="en-US" sz="3600" dirty="0">
                <a:latin typeface="Lucida Console" panose="020B0609040504020204" pitchFamily="49" charset="0"/>
              </a:rPr>
              <a:t>(x)) +</a:t>
            </a:r>
          </a:p>
          <a:p>
            <a:pPr marL="1943100" indent="-1943100">
              <a:tabLst>
                <a:tab pos="685800" algn="l"/>
              </a:tabLst>
            </a:pPr>
            <a:r>
              <a:rPr lang="en-US" sz="3600" dirty="0">
                <a:latin typeface="Lucida Console" panose="020B0609040504020204" pitchFamily="49" charset="0"/>
              </a:rPr>
              <a:t>	</a:t>
            </a:r>
            <a:r>
              <a:rPr lang="en-US" sz="3600" dirty="0" err="1">
                <a:latin typeface="Lucida Console" panose="020B0609040504020204" pitchFamily="49" charset="0"/>
              </a:rPr>
              <a:t>geom_histogram</a:t>
            </a:r>
            <a:r>
              <a:rPr lang="en-US" sz="3600" dirty="0">
                <a:latin typeface="Lucida Console" panose="020B0609040504020204" pitchFamily="49" charset="0"/>
              </a:rPr>
              <a:t>()</a:t>
            </a:r>
          </a:p>
        </p:txBody>
      </p:sp>
    </p:spTree>
    <p:extLst>
      <p:ext uri="{BB962C8B-B14F-4D97-AF65-F5344CB8AC3E}">
        <p14:creationId xmlns:p14="http://schemas.microsoft.com/office/powerpoint/2010/main" val="4056432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810456" y="258595"/>
            <a:ext cx="10571099" cy="1323439"/>
          </a:xfrm>
          <a:prstGeom prst="rect">
            <a:avLst/>
          </a:prstGeom>
          <a:noFill/>
        </p:spPr>
        <p:txBody>
          <a:bodyPr wrap="none" rtlCol="0">
            <a:spAutoFit/>
          </a:bodyPr>
          <a:lstStyle/>
          <a:p>
            <a:pPr algn="ctr"/>
            <a:r>
              <a:rPr lang="en-US" sz="8000" dirty="0"/>
              <a:t>Mutate – row mean/sum</a:t>
            </a:r>
          </a:p>
        </p:txBody>
      </p:sp>
      <p:sp>
        <p:nvSpPr>
          <p:cNvPr id="4" name="TextBox 3">
            <a:extLst>
              <a:ext uri="{FF2B5EF4-FFF2-40B4-BE49-F238E27FC236}">
                <a16:creationId xmlns:a16="http://schemas.microsoft.com/office/drawing/2014/main" id="{1C5B0D27-0BD1-492E-B754-79430022DD9B}"/>
              </a:ext>
            </a:extLst>
          </p:cNvPr>
          <p:cNvSpPr txBox="1"/>
          <p:nvPr/>
        </p:nvSpPr>
        <p:spPr>
          <a:xfrm>
            <a:off x="747009" y="1817062"/>
            <a:ext cx="10697981" cy="2308324"/>
          </a:xfrm>
          <a:prstGeom prst="rect">
            <a:avLst/>
          </a:prstGeom>
          <a:noFill/>
        </p:spPr>
        <p:txBody>
          <a:bodyPr wrap="square" rtlCol="0">
            <a:spAutoFit/>
          </a:bodyPr>
          <a:lstStyle/>
          <a:p>
            <a:pPr marL="1946275" indent="-1946275"/>
            <a:r>
              <a:rPr lang="en-US" sz="3600" dirty="0" err="1">
                <a:latin typeface="Lucida Console" panose="020B0609040504020204" pitchFamily="49" charset="0"/>
              </a:rPr>
              <a:t>rowSums</a:t>
            </a:r>
            <a:r>
              <a:rPr lang="en-US" sz="3600" dirty="0">
                <a:latin typeface="Lucida Console" panose="020B0609040504020204" pitchFamily="49" charset="0"/>
              </a:rPr>
              <a:t>(.[</a:t>
            </a:r>
            <a:r>
              <a:rPr lang="en-US" sz="3600" dirty="0" err="1">
                <a:latin typeface="Lucida Console" panose="020B0609040504020204" pitchFamily="49" charset="0"/>
              </a:rPr>
              <a:t>startsWith</a:t>
            </a:r>
            <a:r>
              <a:rPr lang="en-US" sz="3600" dirty="0">
                <a:latin typeface="Lucida Console" panose="020B0609040504020204" pitchFamily="49" charset="0"/>
              </a:rPr>
              <a:t>(names(.), </a:t>
            </a:r>
            <a:r>
              <a:rPr lang="en-US" sz="3600" dirty="0">
                <a:solidFill>
                  <a:schemeClr val="accent6"/>
                </a:solidFill>
                <a:latin typeface="Lucida Console" panose="020B0609040504020204" pitchFamily="49" charset="0"/>
              </a:rPr>
              <a:t>“Q1”</a:t>
            </a:r>
            <a:r>
              <a:rPr lang="en-US" sz="3600" dirty="0">
                <a:latin typeface="Lucida Console" panose="020B0609040504020204" pitchFamily="49" charset="0"/>
              </a:rPr>
              <a:t>)]</a:t>
            </a:r>
          </a:p>
          <a:p>
            <a:pPr marL="457200" indent="-457200"/>
            <a:endParaRPr lang="en-US" sz="3600" dirty="0">
              <a:latin typeface="Lucida Console" panose="020B0609040504020204" pitchFamily="49" charset="0"/>
            </a:endParaRPr>
          </a:p>
          <a:p>
            <a:pPr marL="457200" indent="-457200"/>
            <a:r>
              <a:rPr lang="en-US" sz="3600" dirty="0" err="1">
                <a:latin typeface="Lucida Console" panose="020B0609040504020204" pitchFamily="49" charset="0"/>
              </a:rPr>
              <a:t>rowSums</a:t>
            </a:r>
            <a:r>
              <a:rPr lang="en-US" sz="3600" dirty="0">
                <a:latin typeface="Lucida Console" panose="020B0609040504020204" pitchFamily="49" charset="0"/>
              </a:rPr>
              <a:t>(.[</a:t>
            </a:r>
            <a:r>
              <a:rPr lang="en-US" sz="3600" dirty="0" err="1">
                <a:latin typeface="Lucida Console" panose="020B0609040504020204" pitchFamily="49" charset="0"/>
              </a:rPr>
              <a:t>endsWith</a:t>
            </a:r>
            <a:r>
              <a:rPr lang="en-US" sz="3600" dirty="0">
                <a:latin typeface="Lucida Console" panose="020B0609040504020204" pitchFamily="49" charset="0"/>
              </a:rPr>
              <a:t>(names(.), </a:t>
            </a:r>
            <a:r>
              <a:rPr lang="en-US" sz="3600" dirty="0">
                <a:solidFill>
                  <a:schemeClr val="accent6"/>
                </a:solidFill>
                <a:latin typeface="Lucida Console" panose="020B0609040504020204" pitchFamily="49" charset="0"/>
              </a:rPr>
              <a:t>“R”</a:t>
            </a:r>
            <a:r>
              <a:rPr lang="en-US" sz="3600" dirty="0">
                <a:latin typeface="Lucida Console" panose="020B0609040504020204" pitchFamily="49" charset="0"/>
              </a:rPr>
              <a:t>)]</a:t>
            </a:r>
          </a:p>
          <a:p>
            <a:pPr marL="457200" indent="-457200"/>
            <a:endParaRPr lang="en-US" sz="3600" dirty="0">
              <a:latin typeface="Lucida Console" panose="020B0609040504020204" pitchFamily="49" charset="0"/>
            </a:endParaRPr>
          </a:p>
        </p:txBody>
      </p:sp>
    </p:spTree>
    <p:extLst>
      <p:ext uri="{BB962C8B-B14F-4D97-AF65-F5344CB8AC3E}">
        <p14:creationId xmlns:p14="http://schemas.microsoft.com/office/powerpoint/2010/main" val="905400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Related image">
            <a:extLst>
              <a:ext uri="{FF2B5EF4-FFF2-40B4-BE49-F238E27FC236}">
                <a16:creationId xmlns:a16="http://schemas.microsoft.com/office/drawing/2014/main" id="{0AEEF886-0652-4101-8416-70FA47BE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82" y="0"/>
            <a:ext cx="9160954" cy="68736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5047C1A0-3A9D-42B1-BB13-866E6279B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846"/>
          <a:stretch/>
        </p:blipFill>
        <p:spPr bwMode="auto">
          <a:xfrm>
            <a:off x="0" y="0"/>
            <a:ext cx="3243072" cy="68736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a:extLst>
              <a:ext uri="{FF2B5EF4-FFF2-40B4-BE49-F238E27FC236}">
                <a16:creationId xmlns:a16="http://schemas.microsoft.com/office/drawing/2014/main" id="{975EB4A2-726B-4D54-B06C-764D9CEE6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85"/>
          <a:stretch/>
        </p:blipFill>
        <p:spPr bwMode="auto">
          <a:xfrm>
            <a:off x="9875520" y="0"/>
            <a:ext cx="2316480" cy="687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186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3716987" y="258595"/>
            <a:ext cx="4758034" cy="1323439"/>
          </a:xfrm>
          <a:prstGeom prst="rect">
            <a:avLst/>
          </a:prstGeom>
          <a:noFill/>
        </p:spPr>
        <p:txBody>
          <a:bodyPr wrap="none" rtlCol="0">
            <a:spAutoFit/>
          </a:bodyPr>
          <a:lstStyle/>
          <a:p>
            <a:pPr algn="ctr"/>
            <a:r>
              <a:rPr lang="en-US" sz="8000" dirty="0" err="1"/>
              <a:t>summarise</a:t>
            </a:r>
            <a:endParaRPr lang="en-US" sz="8000" dirty="0"/>
          </a:p>
        </p:txBody>
      </p:sp>
      <p:sp>
        <p:nvSpPr>
          <p:cNvPr id="4" name="TextBox 3">
            <a:extLst>
              <a:ext uri="{FF2B5EF4-FFF2-40B4-BE49-F238E27FC236}">
                <a16:creationId xmlns:a16="http://schemas.microsoft.com/office/drawing/2014/main" id="{1C5B0D27-0BD1-492E-B754-79430022DD9B}"/>
              </a:ext>
            </a:extLst>
          </p:cNvPr>
          <p:cNvSpPr txBox="1"/>
          <p:nvPr/>
        </p:nvSpPr>
        <p:spPr>
          <a:xfrm>
            <a:off x="1168586" y="1582034"/>
            <a:ext cx="9854828" cy="2308324"/>
          </a:xfrm>
          <a:prstGeom prst="rect">
            <a:avLst/>
          </a:prstGeom>
          <a:noFill/>
        </p:spPr>
        <p:txBody>
          <a:bodyPr wrap="square" rtlCol="0">
            <a:spAutoFit/>
          </a:bodyPr>
          <a:lstStyle/>
          <a:p>
            <a:pPr marL="1946275" indent="-1946275"/>
            <a:r>
              <a:rPr lang="en-US" sz="3600" dirty="0" err="1">
                <a:latin typeface="Lucida Console" panose="020B0609040504020204" pitchFamily="49" charset="0"/>
              </a:rPr>
              <a:t>bfi</a:t>
            </a:r>
            <a:r>
              <a:rPr lang="en-US" sz="3600" dirty="0">
                <a:latin typeface="Lucida Console" panose="020B0609040504020204" pitchFamily="49" charset="0"/>
              </a:rPr>
              <a:t> %&gt;%</a:t>
            </a:r>
          </a:p>
          <a:p>
            <a:pPr marL="457200" indent="-457200"/>
            <a:r>
              <a:rPr lang="en-US" sz="3600" dirty="0">
                <a:latin typeface="Lucida Console" panose="020B0609040504020204" pitchFamily="49" charset="0"/>
              </a:rPr>
              <a:t>	</a:t>
            </a:r>
            <a:r>
              <a:rPr lang="en-US" sz="3600" dirty="0" err="1">
                <a:latin typeface="Lucida Console" panose="020B0609040504020204" pitchFamily="49" charset="0"/>
              </a:rPr>
              <a:t>summarise</a:t>
            </a:r>
            <a:r>
              <a:rPr lang="en-US" sz="3600" dirty="0">
                <a:latin typeface="Lucida Console" panose="020B0609040504020204" pitchFamily="49" charset="0"/>
              </a:rPr>
              <a:t>(n = n(),</a:t>
            </a:r>
          </a:p>
          <a:p>
            <a:pPr marL="3255963" indent="-3255963"/>
            <a:r>
              <a:rPr lang="en-US" sz="3600" dirty="0">
                <a:latin typeface="Lucida Console" panose="020B0609040504020204" pitchFamily="49" charset="0"/>
              </a:rPr>
              <a:t>	average = mean(age),</a:t>
            </a:r>
          </a:p>
          <a:p>
            <a:pPr marL="3255963" indent="-3255963"/>
            <a:r>
              <a:rPr lang="en-US" sz="3600" dirty="0">
                <a:latin typeface="Lucida Console" panose="020B0609040504020204" pitchFamily="49" charset="0"/>
              </a:rPr>
              <a:t>	maximum = max(age))</a:t>
            </a:r>
          </a:p>
        </p:txBody>
      </p:sp>
      <p:pic>
        <p:nvPicPr>
          <p:cNvPr id="3" name="Picture 2">
            <a:extLst>
              <a:ext uri="{FF2B5EF4-FFF2-40B4-BE49-F238E27FC236}">
                <a16:creationId xmlns:a16="http://schemas.microsoft.com/office/drawing/2014/main" id="{8F621A0C-45C9-46CE-93B2-D970D37B66EA}"/>
              </a:ext>
            </a:extLst>
          </p:cNvPr>
          <p:cNvPicPr>
            <a:picLocks noChangeAspect="1"/>
          </p:cNvPicPr>
          <p:nvPr/>
        </p:nvPicPr>
        <p:blipFill rotWithShape="1">
          <a:blip r:embed="rId3"/>
          <a:srcRect l="48110" t="62347" r="33689" b="27287"/>
          <a:stretch/>
        </p:blipFill>
        <p:spPr>
          <a:xfrm>
            <a:off x="1479395" y="4789811"/>
            <a:ext cx="9233210" cy="1577535"/>
          </a:xfrm>
          <a:prstGeom prst="rect">
            <a:avLst/>
          </a:prstGeom>
        </p:spPr>
      </p:pic>
    </p:spTree>
    <p:extLst>
      <p:ext uri="{BB962C8B-B14F-4D97-AF65-F5344CB8AC3E}">
        <p14:creationId xmlns:p14="http://schemas.microsoft.com/office/powerpoint/2010/main" val="367037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3716987" y="258595"/>
            <a:ext cx="4758034" cy="1323439"/>
          </a:xfrm>
          <a:prstGeom prst="rect">
            <a:avLst/>
          </a:prstGeom>
          <a:noFill/>
        </p:spPr>
        <p:txBody>
          <a:bodyPr wrap="none" rtlCol="0">
            <a:spAutoFit/>
          </a:bodyPr>
          <a:lstStyle/>
          <a:p>
            <a:pPr algn="ctr"/>
            <a:r>
              <a:rPr lang="en-US" sz="8000" dirty="0" err="1"/>
              <a:t>summarise</a:t>
            </a:r>
            <a:endParaRPr lang="en-US" sz="8000" dirty="0"/>
          </a:p>
        </p:txBody>
      </p:sp>
      <p:sp>
        <p:nvSpPr>
          <p:cNvPr id="4" name="TextBox 3">
            <a:extLst>
              <a:ext uri="{FF2B5EF4-FFF2-40B4-BE49-F238E27FC236}">
                <a16:creationId xmlns:a16="http://schemas.microsoft.com/office/drawing/2014/main" id="{1C5B0D27-0BD1-492E-B754-79430022DD9B}"/>
              </a:ext>
            </a:extLst>
          </p:cNvPr>
          <p:cNvSpPr txBox="1"/>
          <p:nvPr/>
        </p:nvSpPr>
        <p:spPr>
          <a:xfrm>
            <a:off x="1168586" y="1582034"/>
            <a:ext cx="9854828" cy="2862322"/>
          </a:xfrm>
          <a:prstGeom prst="rect">
            <a:avLst/>
          </a:prstGeom>
          <a:noFill/>
        </p:spPr>
        <p:txBody>
          <a:bodyPr wrap="square" rtlCol="0">
            <a:spAutoFit/>
          </a:bodyPr>
          <a:lstStyle/>
          <a:p>
            <a:pPr marL="1946275" indent="-1946275"/>
            <a:r>
              <a:rPr lang="en-US" sz="3600" dirty="0" err="1">
                <a:latin typeface="Lucida Console" panose="020B0609040504020204" pitchFamily="49" charset="0"/>
              </a:rPr>
              <a:t>bfi</a:t>
            </a:r>
            <a:r>
              <a:rPr lang="en-US" sz="3600" dirty="0">
                <a:latin typeface="Lucida Console" panose="020B0609040504020204" pitchFamily="49" charset="0"/>
              </a:rPr>
              <a:t> %&gt;%</a:t>
            </a:r>
          </a:p>
          <a:p>
            <a:pPr marL="1946275" indent="-1946275">
              <a:tabLst>
                <a:tab pos="457200" algn="l"/>
              </a:tabLst>
            </a:pPr>
            <a:r>
              <a:rPr lang="en-US" sz="3600" dirty="0">
                <a:latin typeface="Lucida Console" panose="020B0609040504020204" pitchFamily="49" charset="0"/>
              </a:rPr>
              <a:t>	</a:t>
            </a:r>
            <a:r>
              <a:rPr lang="en-US" sz="3600" dirty="0" err="1">
                <a:highlight>
                  <a:srgbClr val="FFFF00"/>
                </a:highlight>
                <a:latin typeface="Lucida Console" panose="020B0609040504020204" pitchFamily="49" charset="0"/>
              </a:rPr>
              <a:t>group_by</a:t>
            </a:r>
            <a:r>
              <a:rPr lang="en-US" sz="3600" dirty="0">
                <a:highlight>
                  <a:srgbClr val="FFFF00"/>
                </a:highlight>
                <a:latin typeface="Lucida Console" panose="020B0609040504020204" pitchFamily="49" charset="0"/>
              </a:rPr>
              <a:t>(education) %&gt;%</a:t>
            </a:r>
          </a:p>
          <a:p>
            <a:pPr marL="457200" indent="-457200"/>
            <a:r>
              <a:rPr lang="en-US" sz="3600" dirty="0">
                <a:latin typeface="Lucida Console" panose="020B0609040504020204" pitchFamily="49" charset="0"/>
              </a:rPr>
              <a:t>	</a:t>
            </a:r>
            <a:r>
              <a:rPr lang="en-US" sz="3600" dirty="0" err="1">
                <a:latin typeface="Lucida Console" panose="020B0609040504020204" pitchFamily="49" charset="0"/>
              </a:rPr>
              <a:t>summarise</a:t>
            </a:r>
            <a:r>
              <a:rPr lang="en-US" sz="3600" dirty="0">
                <a:latin typeface="Lucida Console" panose="020B0609040504020204" pitchFamily="49" charset="0"/>
              </a:rPr>
              <a:t>(n = n(),</a:t>
            </a:r>
          </a:p>
          <a:p>
            <a:pPr marL="3255963" indent="-3255963"/>
            <a:r>
              <a:rPr lang="en-US" sz="3600" dirty="0">
                <a:latin typeface="Lucida Console" panose="020B0609040504020204" pitchFamily="49" charset="0"/>
              </a:rPr>
              <a:t>	average = mean(age),</a:t>
            </a:r>
          </a:p>
          <a:p>
            <a:pPr marL="3255963" indent="-3255963"/>
            <a:r>
              <a:rPr lang="en-US" sz="3600" dirty="0">
                <a:latin typeface="Lucida Console" panose="020B0609040504020204" pitchFamily="49" charset="0"/>
              </a:rPr>
              <a:t>	maximum = max(age))</a:t>
            </a:r>
          </a:p>
        </p:txBody>
      </p:sp>
      <p:pic>
        <p:nvPicPr>
          <p:cNvPr id="5" name="Picture 4">
            <a:extLst>
              <a:ext uri="{FF2B5EF4-FFF2-40B4-BE49-F238E27FC236}">
                <a16:creationId xmlns:a16="http://schemas.microsoft.com/office/drawing/2014/main" id="{361D820A-CFC2-4C5B-A3FE-43F014692F52}"/>
              </a:ext>
            </a:extLst>
          </p:cNvPr>
          <p:cNvPicPr>
            <a:picLocks noChangeAspect="1"/>
          </p:cNvPicPr>
          <p:nvPr/>
        </p:nvPicPr>
        <p:blipFill rotWithShape="1">
          <a:blip r:embed="rId3"/>
          <a:srcRect l="48750" t="64869" r="27653" b="17662"/>
          <a:stretch/>
        </p:blipFill>
        <p:spPr>
          <a:xfrm>
            <a:off x="844766" y="4444356"/>
            <a:ext cx="10245121" cy="2274849"/>
          </a:xfrm>
          <a:prstGeom prst="rect">
            <a:avLst/>
          </a:prstGeom>
        </p:spPr>
      </p:pic>
    </p:spTree>
    <p:extLst>
      <p:ext uri="{BB962C8B-B14F-4D97-AF65-F5344CB8AC3E}">
        <p14:creationId xmlns:p14="http://schemas.microsoft.com/office/powerpoint/2010/main" val="295249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3716987" y="258595"/>
            <a:ext cx="4758034" cy="1323439"/>
          </a:xfrm>
          <a:prstGeom prst="rect">
            <a:avLst/>
          </a:prstGeom>
          <a:noFill/>
        </p:spPr>
        <p:txBody>
          <a:bodyPr wrap="none" rtlCol="0">
            <a:spAutoFit/>
          </a:bodyPr>
          <a:lstStyle/>
          <a:p>
            <a:pPr algn="ctr"/>
            <a:r>
              <a:rPr lang="en-US" sz="8000" dirty="0" err="1"/>
              <a:t>summarise</a:t>
            </a:r>
            <a:endParaRPr lang="en-US" sz="8000" dirty="0"/>
          </a:p>
        </p:txBody>
      </p:sp>
      <p:sp>
        <p:nvSpPr>
          <p:cNvPr id="4" name="TextBox 3">
            <a:extLst>
              <a:ext uri="{FF2B5EF4-FFF2-40B4-BE49-F238E27FC236}">
                <a16:creationId xmlns:a16="http://schemas.microsoft.com/office/drawing/2014/main" id="{1C5B0D27-0BD1-492E-B754-79430022DD9B}"/>
              </a:ext>
            </a:extLst>
          </p:cNvPr>
          <p:cNvSpPr txBox="1"/>
          <p:nvPr/>
        </p:nvSpPr>
        <p:spPr>
          <a:xfrm>
            <a:off x="1168586" y="1582034"/>
            <a:ext cx="9854828" cy="3416320"/>
          </a:xfrm>
          <a:prstGeom prst="rect">
            <a:avLst/>
          </a:prstGeom>
          <a:noFill/>
        </p:spPr>
        <p:txBody>
          <a:bodyPr wrap="square" rtlCol="0">
            <a:spAutoFit/>
          </a:bodyPr>
          <a:lstStyle/>
          <a:p>
            <a:pPr marL="1946275" indent="-1946275"/>
            <a:r>
              <a:rPr lang="en-US" sz="3600" dirty="0" err="1">
                <a:latin typeface="Lucida Console" panose="020B0609040504020204" pitchFamily="49" charset="0"/>
              </a:rPr>
              <a:t>bfi</a:t>
            </a:r>
            <a:r>
              <a:rPr lang="en-US" sz="3600" dirty="0">
                <a:latin typeface="Lucida Console" panose="020B0609040504020204" pitchFamily="49" charset="0"/>
              </a:rPr>
              <a:t> %&gt;%</a:t>
            </a:r>
          </a:p>
          <a:p>
            <a:pPr marL="1946275" indent="-1946275">
              <a:tabLst>
                <a:tab pos="457200" algn="l"/>
              </a:tabLst>
            </a:pPr>
            <a:r>
              <a:rPr lang="en-US" sz="3600" dirty="0">
                <a:latin typeface="Lucida Console" panose="020B0609040504020204" pitchFamily="49" charset="0"/>
              </a:rPr>
              <a:t>	</a:t>
            </a:r>
            <a:r>
              <a:rPr lang="en-US" sz="3600" dirty="0" err="1">
                <a:latin typeface="Lucida Console" panose="020B0609040504020204" pitchFamily="49" charset="0"/>
              </a:rPr>
              <a:t>group_by</a:t>
            </a:r>
            <a:r>
              <a:rPr lang="en-US" sz="3600" dirty="0">
                <a:latin typeface="Lucida Console" panose="020B0609040504020204" pitchFamily="49" charset="0"/>
              </a:rPr>
              <a:t>(education) %&gt;%</a:t>
            </a:r>
          </a:p>
          <a:p>
            <a:pPr marL="1946275" indent="-1946275">
              <a:tabLst>
                <a:tab pos="457200" algn="l"/>
              </a:tabLst>
            </a:pPr>
            <a:r>
              <a:rPr lang="en-US" sz="3600" dirty="0">
                <a:latin typeface="Lucida Console" panose="020B0609040504020204" pitchFamily="49" charset="0"/>
              </a:rPr>
              <a:t>	</a:t>
            </a:r>
            <a:r>
              <a:rPr lang="en-US" sz="3600" dirty="0">
                <a:highlight>
                  <a:srgbClr val="FFFF00"/>
                </a:highlight>
                <a:latin typeface="Lucida Console" panose="020B0609040504020204" pitchFamily="49" charset="0"/>
              </a:rPr>
              <a:t>filter(!is.na(education)) %&gt;%</a:t>
            </a:r>
          </a:p>
          <a:p>
            <a:pPr marL="457200" indent="-457200"/>
            <a:r>
              <a:rPr lang="en-US" sz="3600" dirty="0">
                <a:latin typeface="Lucida Console" panose="020B0609040504020204" pitchFamily="49" charset="0"/>
              </a:rPr>
              <a:t>	</a:t>
            </a:r>
            <a:r>
              <a:rPr lang="en-US" sz="3600" dirty="0" err="1">
                <a:latin typeface="Lucida Console" panose="020B0609040504020204" pitchFamily="49" charset="0"/>
              </a:rPr>
              <a:t>summarise</a:t>
            </a:r>
            <a:r>
              <a:rPr lang="en-US" sz="3600" dirty="0">
                <a:latin typeface="Lucida Console" panose="020B0609040504020204" pitchFamily="49" charset="0"/>
              </a:rPr>
              <a:t>(n = n(),</a:t>
            </a:r>
          </a:p>
          <a:p>
            <a:pPr marL="3255963" indent="-3255963"/>
            <a:r>
              <a:rPr lang="en-US" sz="3600" dirty="0">
                <a:latin typeface="Lucida Console" panose="020B0609040504020204" pitchFamily="49" charset="0"/>
              </a:rPr>
              <a:t>	average = mean(age),</a:t>
            </a:r>
          </a:p>
          <a:p>
            <a:pPr marL="3255963" indent="-3255963"/>
            <a:r>
              <a:rPr lang="en-US" sz="3600" dirty="0">
                <a:latin typeface="Lucida Console" panose="020B0609040504020204" pitchFamily="49" charset="0"/>
              </a:rPr>
              <a:t>	maximum = max(age))</a:t>
            </a:r>
          </a:p>
        </p:txBody>
      </p:sp>
    </p:spTree>
    <p:extLst>
      <p:ext uri="{BB962C8B-B14F-4D97-AF65-F5344CB8AC3E}">
        <p14:creationId xmlns:p14="http://schemas.microsoft.com/office/powerpoint/2010/main" val="3492519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9AA68-2853-44CF-80CC-7879B5675C70}"/>
              </a:ext>
            </a:extLst>
          </p:cNvPr>
          <p:cNvSpPr txBox="1"/>
          <p:nvPr/>
        </p:nvSpPr>
        <p:spPr>
          <a:xfrm>
            <a:off x="3716987" y="258595"/>
            <a:ext cx="4758034" cy="1323439"/>
          </a:xfrm>
          <a:prstGeom prst="rect">
            <a:avLst/>
          </a:prstGeom>
          <a:noFill/>
        </p:spPr>
        <p:txBody>
          <a:bodyPr wrap="none" rtlCol="0">
            <a:spAutoFit/>
          </a:bodyPr>
          <a:lstStyle/>
          <a:p>
            <a:pPr algn="ctr"/>
            <a:r>
              <a:rPr lang="en-US" sz="8000" dirty="0" err="1"/>
              <a:t>summarise</a:t>
            </a:r>
            <a:endParaRPr lang="en-US" sz="8000" dirty="0"/>
          </a:p>
        </p:txBody>
      </p:sp>
      <p:sp>
        <p:nvSpPr>
          <p:cNvPr id="4" name="TextBox 3">
            <a:extLst>
              <a:ext uri="{FF2B5EF4-FFF2-40B4-BE49-F238E27FC236}">
                <a16:creationId xmlns:a16="http://schemas.microsoft.com/office/drawing/2014/main" id="{1C5B0D27-0BD1-492E-B754-79430022DD9B}"/>
              </a:ext>
            </a:extLst>
          </p:cNvPr>
          <p:cNvSpPr txBox="1"/>
          <p:nvPr/>
        </p:nvSpPr>
        <p:spPr>
          <a:xfrm>
            <a:off x="322384" y="2250250"/>
            <a:ext cx="11547231" cy="3046988"/>
          </a:xfrm>
          <a:prstGeom prst="rect">
            <a:avLst/>
          </a:prstGeom>
          <a:noFill/>
        </p:spPr>
        <p:txBody>
          <a:bodyPr wrap="square" rtlCol="0">
            <a:spAutoFit/>
          </a:bodyPr>
          <a:lstStyle/>
          <a:p>
            <a:pPr marL="1946275" indent="-1946275"/>
            <a:r>
              <a:rPr lang="en-US" sz="3200" dirty="0" err="1">
                <a:latin typeface="Lucida Console" panose="020B0609040504020204" pitchFamily="49" charset="0"/>
              </a:rPr>
              <a:t>bfi</a:t>
            </a:r>
            <a:r>
              <a:rPr lang="en-US" sz="3200" dirty="0">
                <a:latin typeface="Lucida Console" panose="020B0609040504020204" pitchFamily="49" charset="0"/>
              </a:rPr>
              <a:t> %&gt;%</a:t>
            </a:r>
          </a:p>
          <a:p>
            <a:pPr marL="1946275" indent="-1946275">
              <a:tabLst>
                <a:tab pos="457200" algn="l"/>
              </a:tabLst>
            </a:pPr>
            <a:r>
              <a:rPr lang="en-US" sz="3200" dirty="0">
                <a:latin typeface="Lucida Console" panose="020B0609040504020204" pitchFamily="49" charset="0"/>
              </a:rPr>
              <a:t>	</a:t>
            </a:r>
            <a:r>
              <a:rPr lang="en-US" sz="3200" dirty="0" err="1">
                <a:latin typeface="Lucida Console" panose="020B0609040504020204" pitchFamily="49" charset="0"/>
              </a:rPr>
              <a:t>summarise</a:t>
            </a:r>
            <a:r>
              <a:rPr lang="en-US" sz="3200" dirty="0">
                <a:latin typeface="Lucida Console" panose="020B0609040504020204" pitchFamily="49" charset="0"/>
              </a:rPr>
              <a:t>(A = </a:t>
            </a:r>
            <a:r>
              <a:rPr lang="en-US" sz="3200" dirty="0" err="1">
                <a:latin typeface="Lucida Console" panose="020B0609040504020204" pitchFamily="49" charset="0"/>
              </a:rPr>
              <a:t>ci.reliability</a:t>
            </a:r>
            <a:r>
              <a:rPr lang="en-US" sz="3200" dirty="0">
                <a:latin typeface="Lucida Console" panose="020B0609040504020204" pitchFamily="49" charset="0"/>
              </a:rPr>
              <a:t>[.c(</a:t>
            </a:r>
            <a:r>
              <a:rPr lang="en-US" sz="3200" dirty="0">
                <a:solidFill>
                  <a:schemeClr val="accent1"/>
                </a:solidFill>
                <a:latin typeface="Lucida Console" panose="020B0609040504020204" pitchFamily="49" charset="0"/>
              </a:rPr>
              <a:t>1:5</a:t>
            </a:r>
            <a:r>
              <a:rPr lang="en-US" sz="3200" dirty="0">
                <a:latin typeface="Lucida Console" panose="020B0609040504020204" pitchFamily="49" charset="0"/>
              </a:rPr>
              <a:t>)]$</a:t>
            </a:r>
            <a:r>
              <a:rPr lang="en-US" sz="3200" dirty="0" err="1">
                <a:latin typeface="Lucida Console" panose="020B0609040504020204" pitchFamily="49" charset="0"/>
              </a:rPr>
              <a:t>est</a:t>
            </a:r>
            <a:r>
              <a:rPr lang="en-US" sz="3200" dirty="0">
                <a:latin typeface="Lucida Console" panose="020B0609040504020204" pitchFamily="49" charset="0"/>
              </a:rPr>
              <a:t>,</a:t>
            </a:r>
          </a:p>
          <a:p>
            <a:pPr marL="2919413" indent="-2919413">
              <a:tabLst>
                <a:tab pos="457200" algn="l"/>
              </a:tabLst>
            </a:pPr>
            <a:r>
              <a:rPr lang="en-US" sz="3200" dirty="0">
                <a:latin typeface="Lucida Console" panose="020B0609040504020204" pitchFamily="49" charset="0"/>
              </a:rPr>
              <a:t>		C = </a:t>
            </a:r>
            <a:r>
              <a:rPr lang="en-US" sz="3200" dirty="0" err="1">
                <a:latin typeface="Lucida Console" panose="020B0609040504020204" pitchFamily="49" charset="0"/>
              </a:rPr>
              <a:t>ci.reliability</a:t>
            </a:r>
            <a:r>
              <a:rPr lang="en-US" sz="3200" dirty="0">
                <a:latin typeface="Lucida Console" panose="020B0609040504020204" pitchFamily="49" charset="0"/>
              </a:rPr>
              <a:t>[.c(</a:t>
            </a:r>
            <a:r>
              <a:rPr lang="en-US" sz="3200" dirty="0">
                <a:solidFill>
                  <a:schemeClr val="accent1"/>
                </a:solidFill>
                <a:latin typeface="Lucida Console" panose="020B0609040504020204" pitchFamily="49" charset="0"/>
              </a:rPr>
              <a:t>6:10</a:t>
            </a:r>
            <a:r>
              <a:rPr lang="en-US" sz="3200" dirty="0">
                <a:latin typeface="Lucida Console" panose="020B0609040504020204" pitchFamily="49" charset="0"/>
              </a:rPr>
              <a:t>)]$</a:t>
            </a:r>
            <a:r>
              <a:rPr lang="en-US" sz="3200" dirty="0" err="1">
                <a:latin typeface="Lucida Console" panose="020B0609040504020204" pitchFamily="49" charset="0"/>
              </a:rPr>
              <a:t>est</a:t>
            </a:r>
            <a:r>
              <a:rPr lang="en-US" sz="3200" dirty="0">
                <a:latin typeface="Lucida Console" panose="020B0609040504020204" pitchFamily="49" charset="0"/>
              </a:rPr>
              <a:t>,</a:t>
            </a:r>
          </a:p>
          <a:p>
            <a:pPr marL="2919413" indent="-2919413">
              <a:tabLst>
                <a:tab pos="457200" algn="l"/>
              </a:tabLst>
            </a:pPr>
            <a:r>
              <a:rPr lang="en-US" sz="3200" dirty="0">
                <a:latin typeface="Lucida Console" panose="020B0609040504020204" pitchFamily="49" charset="0"/>
              </a:rPr>
              <a:t>		E = </a:t>
            </a:r>
            <a:r>
              <a:rPr lang="en-US" sz="3200" dirty="0" err="1">
                <a:latin typeface="Lucida Console" panose="020B0609040504020204" pitchFamily="49" charset="0"/>
              </a:rPr>
              <a:t>ci.reliability</a:t>
            </a:r>
            <a:r>
              <a:rPr lang="en-US" sz="3200" dirty="0">
                <a:latin typeface="Lucida Console" panose="020B0609040504020204" pitchFamily="49" charset="0"/>
              </a:rPr>
              <a:t>[.c(</a:t>
            </a:r>
            <a:r>
              <a:rPr lang="en-US" sz="3200" dirty="0">
                <a:solidFill>
                  <a:schemeClr val="accent1"/>
                </a:solidFill>
                <a:latin typeface="Lucida Console" panose="020B0609040504020204" pitchFamily="49" charset="0"/>
              </a:rPr>
              <a:t>11:15</a:t>
            </a:r>
            <a:r>
              <a:rPr lang="en-US" sz="3200" dirty="0">
                <a:latin typeface="Lucida Console" panose="020B0609040504020204" pitchFamily="49" charset="0"/>
              </a:rPr>
              <a:t>)]$</a:t>
            </a:r>
            <a:r>
              <a:rPr lang="en-US" sz="3200" dirty="0" err="1">
                <a:latin typeface="Lucida Console" panose="020B0609040504020204" pitchFamily="49" charset="0"/>
              </a:rPr>
              <a:t>est</a:t>
            </a:r>
            <a:r>
              <a:rPr lang="en-US" sz="3200" dirty="0">
                <a:latin typeface="Lucida Console" panose="020B0609040504020204" pitchFamily="49" charset="0"/>
              </a:rPr>
              <a:t>,</a:t>
            </a:r>
          </a:p>
          <a:p>
            <a:pPr marL="2919413" indent="-2919413">
              <a:tabLst>
                <a:tab pos="457200" algn="l"/>
              </a:tabLst>
            </a:pPr>
            <a:r>
              <a:rPr lang="en-US" sz="3200" dirty="0">
                <a:latin typeface="Lucida Console" panose="020B0609040504020204" pitchFamily="49" charset="0"/>
              </a:rPr>
              <a:t>		N = </a:t>
            </a:r>
            <a:r>
              <a:rPr lang="en-US" sz="3200" dirty="0" err="1">
                <a:latin typeface="Lucida Console" panose="020B0609040504020204" pitchFamily="49" charset="0"/>
              </a:rPr>
              <a:t>ci.reliability</a:t>
            </a:r>
            <a:r>
              <a:rPr lang="en-US" sz="3200" dirty="0">
                <a:latin typeface="Lucida Console" panose="020B0609040504020204" pitchFamily="49" charset="0"/>
              </a:rPr>
              <a:t>[.c(</a:t>
            </a:r>
            <a:r>
              <a:rPr lang="en-US" sz="3200" dirty="0">
                <a:solidFill>
                  <a:schemeClr val="accent1"/>
                </a:solidFill>
                <a:latin typeface="Lucida Console" panose="020B0609040504020204" pitchFamily="49" charset="0"/>
              </a:rPr>
              <a:t>16:20</a:t>
            </a:r>
            <a:r>
              <a:rPr lang="en-US" sz="3200" dirty="0">
                <a:latin typeface="Lucida Console" panose="020B0609040504020204" pitchFamily="49" charset="0"/>
              </a:rPr>
              <a:t>)]$</a:t>
            </a:r>
            <a:r>
              <a:rPr lang="en-US" sz="3200" dirty="0" err="1">
                <a:latin typeface="Lucida Console" panose="020B0609040504020204" pitchFamily="49" charset="0"/>
              </a:rPr>
              <a:t>est</a:t>
            </a:r>
            <a:r>
              <a:rPr lang="en-US" sz="3200" dirty="0">
                <a:latin typeface="Lucida Console" panose="020B0609040504020204" pitchFamily="49" charset="0"/>
              </a:rPr>
              <a:t>,</a:t>
            </a:r>
          </a:p>
          <a:p>
            <a:pPr marL="2919413" indent="-2919413">
              <a:tabLst>
                <a:tab pos="457200" algn="l"/>
              </a:tabLst>
            </a:pPr>
            <a:r>
              <a:rPr lang="en-US" sz="3200" dirty="0">
                <a:latin typeface="Lucida Console" panose="020B0609040504020204" pitchFamily="49" charset="0"/>
              </a:rPr>
              <a:t>		O = </a:t>
            </a:r>
            <a:r>
              <a:rPr lang="en-US" sz="3200" dirty="0" err="1">
                <a:latin typeface="Lucida Console" panose="020B0609040504020204" pitchFamily="49" charset="0"/>
              </a:rPr>
              <a:t>ci.reliability</a:t>
            </a:r>
            <a:r>
              <a:rPr lang="en-US" sz="3200" dirty="0">
                <a:latin typeface="Lucida Console" panose="020B0609040504020204" pitchFamily="49" charset="0"/>
              </a:rPr>
              <a:t>[.c(</a:t>
            </a:r>
            <a:r>
              <a:rPr lang="en-US" sz="3200" dirty="0">
                <a:solidFill>
                  <a:schemeClr val="accent1"/>
                </a:solidFill>
                <a:latin typeface="Lucida Console" panose="020B0609040504020204" pitchFamily="49" charset="0"/>
              </a:rPr>
              <a:t>21:25</a:t>
            </a:r>
            <a:r>
              <a:rPr lang="en-US" sz="3200" dirty="0">
                <a:latin typeface="Lucida Console" panose="020B0609040504020204" pitchFamily="49" charset="0"/>
              </a:rPr>
              <a:t>)]$</a:t>
            </a:r>
            <a:r>
              <a:rPr lang="en-US" sz="3200" dirty="0" err="1">
                <a:latin typeface="Lucida Console" panose="020B0609040504020204" pitchFamily="49" charset="0"/>
              </a:rPr>
              <a:t>est</a:t>
            </a:r>
            <a:r>
              <a:rPr lang="en-US" sz="3200" dirty="0">
                <a:latin typeface="Lucida Console" panose="020B0609040504020204" pitchFamily="49" charset="0"/>
              </a:rPr>
              <a:t>)</a:t>
            </a:r>
          </a:p>
        </p:txBody>
      </p:sp>
    </p:spTree>
    <p:extLst>
      <p:ext uri="{BB962C8B-B14F-4D97-AF65-F5344CB8AC3E}">
        <p14:creationId xmlns:p14="http://schemas.microsoft.com/office/powerpoint/2010/main" val="684205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F6475-EA52-43AA-A171-C18009967B56}"/>
              </a:ext>
            </a:extLst>
          </p:cNvPr>
          <p:cNvSpPr txBox="1"/>
          <p:nvPr/>
        </p:nvSpPr>
        <p:spPr>
          <a:xfrm>
            <a:off x="2760477" y="258595"/>
            <a:ext cx="6671058" cy="1323439"/>
          </a:xfrm>
          <a:prstGeom prst="rect">
            <a:avLst/>
          </a:prstGeom>
          <a:noFill/>
        </p:spPr>
        <p:txBody>
          <a:bodyPr wrap="none" rtlCol="0">
            <a:spAutoFit/>
          </a:bodyPr>
          <a:lstStyle/>
          <a:p>
            <a:pPr algn="ctr"/>
            <a:r>
              <a:rPr lang="en-US" sz="8000" dirty="0"/>
              <a:t>scoped variants</a:t>
            </a:r>
          </a:p>
        </p:txBody>
      </p:sp>
      <p:sp>
        <p:nvSpPr>
          <p:cNvPr id="3" name="TextBox 2">
            <a:extLst>
              <a:ext uri="{FF2B5EF4-FFF2-40B4-BE49-F238E27FC236}">
                <a16:creationId xmlns:a16="http://schemas.microsoft.com/office/drawing/2014/main" id="{CED8A450-388E-4CDF-8A7E-680DB3941B1E}"/>
              </a:ext>
            </a:extLst>
          </p:cNvPr>
          <p:cNvSpPr txBox="1"/>
          <p:nvPr/>
        </p:nvSpPr>
        <p:spPr>
          <a:xfrm>
            <a:off x="1168586" y="1582034"/>
            <a:ext cx="9854828" cy="3416320"/>
          </a:xfrm>
          <a:prstGeom prst="rect">
            <a:avLst/>
          </a:prstGeom>
          <a:noFill/>
        </p:spPr>
        <p:txBody>
          <a:bodyPr wrap="square" rtlCol="0">
            <a:spAutoFit/>
          </a:bodyPr>
          <a:lstStyle/>
          <a:p>
            <a:r>
              <a:rPr lang="en-US" sz="3600" b="1" dirty="0">
                <a:latin typeface="Lucida Console" panose="020B0609040504020204" pitchFamily="49" charset="0"/>
              </a:rPr>
              <a:t>_all</a:t>
            </a:r>
            <a:r>
              <a:rPr lang="en-US" sz="3600" dirty="0"/>
              <a:t>: performs function on all columns</a:t>
            </a:r>
            <a:endParaRPr lang="en-US" sz="3600" b="1" dirty="0"/>
          </a:p>
          <a:p>
            <a:endParaRPr lang="en-US" sz="3600" dirty="0"/>
          </a:p>
          <a:p>
            <a:r>
              <a:rPr lang="en-US" sz="3600" b="1" dirty="0">
                <a:latin typeface="Lucida Console" panose="020B0609040504020204" pitchFamily="49" charset="0"/>
              </a:rPr>
              <a:t>_if</a:t>
            </a:r>
            <a:r>
              <a:rPr lang="en-US" sz="3600" dirty="0"/>
              <a:t>: requires a function that returns a Boolean (i.e., TRUE or FALSE); if true, it does the next step</a:t>
            </a:r>
            <a:endParaRPr lang="en-US" sz="3600" b="1" dirty="0"/>
          </a:p>
          <a:p>
            <a:endParaRPr lang="en-US" sz="3600" dirty="0"/>
          </a:p>
          <a:p>
            <a:r>
              <a:rPr lang="en-US" sz="3600" b="1" dirty="0">
                <a:latin typeface="Lucida Console" panose="020B0609040504020204" pitchFamily="49" charset="0"/>
              </a:rPr>
              <a:t>_at</a:t>
            </a:r>
            <a:r>
              <a:rPr lang="en-US" sz="3600" dirty="0"/>
              <a:t>: requires to specify columns inside </a:t>
            </a:r>
            <a:r>
              <a:rPr lang="en-US" sz="3600" dirty="0">
                <a:latin typeface="Lucida Console" panose="020B0609040504020204" pitchFamily="49" charset="0"/>
              </a:rPr>
              <a:t>vars()</a:t>
            </a:r>
            <a:endParaRPr lang="en-US" sz="3600" b="1" dirty="0">
              <a:latin typeface="Lucida Console" panose="020B0609040504020204" pitchFamily="49" charset="0"/>
            </a:endParaRPr>
          </a:p>
        </p:txBody>
      </p:sp>
    </p:spTree>
    <p:extLst>
      <p:ext uri="{BB962C8B-B14F-4D97-AF65-F5344CB8AC3E}">
        <p14:creationId xmlns:p14="http://schemas.microsoft.com/office/powerpoint/2010/main" val="77795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F6475-EA52-43AA-A171-C18009967B56}"/>
              </a:ext>
            </a:extLst>
          </p:cNvPr>
          <p:cNvSpPr txBox="1"/>
          <p:nvPr/>
        </p:nvSpPr>
        <p:spPr>
          <a:xfrm>
            <a:off x="2760477" y="258595"/>
            <a:ext cx="6671058" cy="1323439"/>
          </a:xfrm>
          <a:prstGeom prst="rect">
            <a:avLst/>
          </a:prstGeom>
          <a:noFill/>
        </p:spPr>
        <p:txBody>
          <a:bodyPr wrap="none" rtlCol="0">
            <a:spAutoFit/>
          </a:bodyPr>
          <a:lstStyle/>
          <a:p>
            <a:pPr algn="ctr"/>
            <a:r>
              <a:rPr lang="en-US" sz="8000" dirty="0"/>
              <a:t>scoped variants</a:t>
            </a:r>
          </a:p>
        </p:txBody>
      </p:sp>
      <p:sp>
        <p:nvSpPr>
          <p:cNvPr id="3" name="TextBox 2">
            <a:extLst>
              <a:ext uri="{FF2B5EF4-FFF2-40B4-BE49-F238E27FC236}">
                <a16:creationId xmlns:a16="http://schemas.microsoft.com/office/drawing/2014/main" id="{CED8A450-388E-4CDF-8A7E-680DB3941B1E}"/>
              </a:ext>
            </a:extLst>
          </p:cNvPr>
          <p:cNvSpPr txBox="1"/>
          <p:nvPr/>
        </p:nvSpPr>
        <p:spPr>
          <a:xfrm>
            <a:off x="1524000" y="1582034"/>
            <a:ext cx="9144000" cy="5078313"/>
          </a:xfrm>
          <a:prstGeom prst="rect">
            <a:avLst/>
          </a:prstGeom>
          <a:noFill/>
        </p:spPr>
        <p:txBody>
          <a:bodyPr wrap="square" rtlCol="0">
            <a:spAutoFit/>
          </a:bodyPr>
          <a:lstStyle/>
          <a:p>
            <a:r>
              <a:rPr lang="en-US" sz="3600" dirty="0" err="1">
                <a:latin typeface="Lucida Console" panose="020B0609040504020204" pitchFamily="49" charset="0"/>
              </a:rPr>
              <a:t>select_if</a:t>
            </a:r>
            <a:r>
              <a:rPr lang="en-US" sz="3600" dirty="0">
                <a:latin typeface="Lucida Console" panose="020B0609040504020204" pitchFamily="49" charset="0"/>
              </a:rPr>
              <a:t>(</a:t>
            </a:r>
            <a:r>
              <a:rPr lang="en-US" sz="3600" dirty="0" err="1">
                <a:latin typeface="Lucida Console" panose="020B0609040504020204" pitchFamily="49" charset="0"/>
              </a:rPr>
              <a:t>is.numeric</a:t>
            </a:r>
            <a:r>
              <a:rPr lang="en-US" sz="3600" dirty="0">
                <a:latin typeface="Lucida Console" panose="020B0609040504020204" pitchFamily="49" charset="0"/>
              </a:rPr>
              <a:t>)</a:t>
            </a:r>
          </a:p>
          <a:p>
            <a:endParaRPr lang="en-US" sz="3600" dirty="0">
              <a:latin typeface="Lucida Console" panose="020B0609040504020204" pitchFamily="49" charset="0"/>
            </a:endParaRPr>
          </a:p>
          <a:p>
            <a:r>
              <a:rPr lang="en-US" sz="3600" dirty="0" err="1">
                <a:latin typeface="Lucida Console" panose="020B0609040504020204" pitchFamily="49" charset="0"/>
              </a:rPr>
              <a:t>summarise_if</a:t>
            </a:r>
            <a:r>
              <a:rPr lang="en-US" sz="3600" dirty="0">
                <a:latin typeface="Lucida Console" panose="020B0609040504020204" pitchFamily="49" charset="0"/>
              </a:rPr>
              <a:t>(</a:t>
            </a:r>
            <a:r>
              <a:rPr lang="en-US" sz="3600" dirty="0" err="1">
                <a:latin typeface="Lucida Console" panose="020B0609040504020204" pitchFamily="49" charset="0"/>
              </a:rPr>
              <a:t>is.numeric</a:t>
            </a:r>
            <a:r>
              <a:rPr lang="en-US" sz="3600" dirty="0">
                <a:latin typeface="Lucida Console" panose="020B0609040504020204" pitchFamily="49" charset="0"/>
              </a:rPr>
              <a:t>, </a:t>
            </a:r>
          </a:p>
          <a:p>
            <a:pPr>
              <a:tabLst>
                <a:tab pos="3598863" algn="l"/>
              </a:tabLst>
            </a:pPr>
            <a:r>
              <a:rPr lang="en-US" sz="3600" dirty="0">
                <a:latin typeface="Lucida Console" panose="020B0609040504020204" pitchFamily="49" charset="0"/>
              </a:rPr>
              <a:t>	mean, na.rm = </a:t>
            </a:r>
            <a:r>
              <a:rPr lang="en-US" sz="3600" dirty="0">
                <a:solidFill>
                  <a:schemeClr val="accent1"/>
                </a:solidFill>
                <a:latin typeface="Lucida Console" panose="020B0609040504020204" pitchFamily="49" charset="0"/>
              </a:rPr>
              <a:t>TRUE</a:t>
            </a:r>
            <a:r>
              <a:rPr lang="en-US" sz="3600" dirty="0">
                <a:latin typeface="Lucida Console" panose="020B0609040504020204" pitchFamily="49" charset="0"/>
              </a:rPr>
              <a:t>)</a:t>
            </a:r>
          </a:p>
          <a:p>
            <a:endParaRPr lang="en-US" sz="3600" dirty="0">
              <a:latin typeface="Lucida Console" panose="020B0609040504020204" pitchFamily="49" charset="0"/>
            </a:endParaRPr>
          </a:p>
          <a:p>
            <a:r>
              <a:rPr lang="en-US" sz="3600" dirty="0" err="1">
                <a:latin typeface="Lucida Console" panose="020B0609040504020204" pitchFamily="49" charset="0"/>
              </a:rPr>
              <a:t>filter_all</a:t>
            </a:r>
            <a:r>
              <a:rPr lang="en-US" sz="3600" dirty="0">
                <a:latin typeface="Lucida Console" panose="020B0609040504020204" pitchFamily="49" charset="0"/>
              </a:rPr>
              <a:t>(!</a:t>
            </a:r>
            <a:r>
              <a:rPr lang="en-US" sz="3600" dirty="0" err="1">
                <a:latin typeface="Lucida Console" panose="020B0609040504020204" pitchFamily="49" charset="0"/>
              </a:rPr>
              <a:t>any_vars</a:t>
            </a:r>
            <a:r>
              <a:rPr lang="en-US" sz="3600" dirty="0">
                <a:latin typeface="Lucida Console" panose="020B0609040504020204" pitchFamily="49" charset="0"/>
              </a:rPr>
              <a:t>(. == </a:t>
            </a:r>
            <a:r>
              <a:rPr lang="en-US" sz="3600" dirty="0">
                <a:solidFill>
                  <a:schemeClr val="accent1"/>
                </a:solidFill>
                <a:latin typeface="Lucida Console" panose="020B0609040504020204" pitchFamily="49" charset="0"/>
              </a:rPr>
              <a:t>99</a:t>
            </a:r>
            <a:r>
              <a:rPr lang="en-US" sz="3600" dirty="0">
                <a:latin typeface="Lucida Console" panose="020B0609040504020204" pitchFamily="49" charset="0"/>
              </a:rPr>
              <a:t>))</a:t>
            </a:r>
          </a:p>
          <a:p>
            <a:endParaRPr lang="en-US" sz="3600" dirty="0">
              <a:latin typeface="Lucida Console" panose="020B0609040504020204" pitchFamily="49" charset="0"/>
            </a:endParaRPr>
          </a:p>
          <a:p>
            <a:r>
              <a:rPr lang="en-US" sz="3600" dirty="0" err="1">
                <a:latin typeface="Lucida Console" panose="020B0609040504020204" pitchFamily="49" charset="0"/>
              </a:rPr>
              <a:t>mutate_at</a:t>
            </a:r>
            <a:r>
              <a:rPr lang="en-US" sz="3600" dirty="0">
                <a:latin typeface="Lucida Console" panose="020B0609040504020204" pitchFamily="49" charset="0"/>
              </a:rPr>
              <a:t>(vars(c(</a:t>
            </a:r>
            <a:r>
              <a:rPr lang="en-US" sz="3600" dirty="0">
                <a:solidFill>
                  <a:schemeClr val="accent1"/>
                </a:solidFill>
                <a:latin typeface="Lucida Console" panose="020B0609040504020204" pitchFamily="49" charset="0"/>
              </a:rPr>
              <a:t>1:25</a:t>
            </a:r>
            <a:r>
              <a:rPr lang="en-US" sz="3600" dirty="0">
                <a:latin typeface="Lucida Console" panose="020B0609040504020204" pitchFamily="49" charset="0"/>
              </a:rPr>
              <a:t>)),</a:t>
            </a:r>
          </a:p>
          <a:p>
            <a:pPr>
              <a:tabLst>
                <a:tab pos="2743200" algn="l"/>
              </a:tabLst>
            </a:pPr>
            <a:r>
              <a:rPr lang="en-US" sz="3600" dirty="0">
                <a:latin typeface="Lucida Console" panose="020B0609040504020204" pitchFamily="49" charset="0"/>
              </a:rPr>
              <a:t>	mean, na.rm = </a:t>
            </a:r>
            <a:r>
              <a:rPr lang="en-US" sz="3600" dirty="0">
                <a:solidFill>
                  <a:schemeClr val="accent1"/>
                </a:solidFill>
                <a:latin typeface="Lucida Console" panose="020B0609040504020204" pitchFamily="49" charset="0"/>
              </a:rPr>
              <a:t>TRUE</a:t>
            </a:r>
            <a:r>
              <a:rPr lang="en-US" sz="3600" dirty="0">
                <a:latin typeface="Lucida Console" panose="020B0609040504020204" pitchFamily="49" charset="0"/>
              </a:rPr>
              <a:t>)</a:t>
            </a:r>
          </a:p>
        </p:txBody>
      </p:sp>
    </p:spTree>
    <p:extLst>
      <p:ext uri="{BB962C8B-B14F-4D97-AF65-F5344CB8AC3E}">
        <p14:creationId xmlns:p14="http://schemas.microsoft.com/office/powerpoint/2010/main" val="412428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Related image">
            <a:extLst>
              <a:ext uri="{FF2B5EF4-FFF2-40B4-BE49-F238E27FC236}">
                <a16:creationId xmlns:a16="http://schemas.microsoft.com/office/drawing/2014/main" id="{0AEEF886-0652-4101-8416-70FA47BE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82" y="0"/>
            <a:ext cx="9160954" cy="68736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5047C1A0-3A9D-42B1-BB13-866E6279B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846"/>
          <a:stretch/>
        </p:blipFill>
        <p:spPr bwMode="auto">
          <a:xfrm>
            <a:off x="0" y="0"/>
            <a:ext cx="3243072" cy="68736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Related image">
            <a:extLst>
              <a:ext uri="{FF2B5EF4-FFF2-40B4-BE49-F238E27FC236}">
                <a16:creationId xmlns:a16="http://schemas.microsoft.com/office/drawing/2014/main" id="{975EB4A2-726B-4D54-B06C-764D9CEE6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85"/>
          <a:stretch/>
        </p:blipFill>
        <p:spPr bwMode="auto">
          <a:xfrm>
            <a:off x="9875520" y="0"/>
            <a:ext cx="2316480" cy="687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314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tidyr.png">
            <a:extLst>
              <a:ext uri="{FF2B5EF4-FFF2-40B4-BE49-F238E27FC236}">
                <a16:creationId xmlns:a16="http://schemas.microsoft.com/office/drawing/2014/main" id="{C2BA0220-A42D-4CC3-947D-0081D5C32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101" y="245658"/>
            <a:ext cx="2445798" cy="28349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BEB4EA-B7E5-44C6-8FFD-D369E16B6F86}"/>
              </a:ext>
            </a:extLst>
          </p:cNvPr>
          <p:cNvSpPr txBox="1"/>
          <p:nvPr/>
        </p:nvSpPr>
        <p:spPr>
          <a:xfrm>
            <a:off x="2260937" y="3423684"/>
            <a:ext cx="2207079" cy="1015663"/>
          </a:xfrm>
          <a:prstGeom prst="rect">
            <a:avLst/>
          </a:prstGeom>
          <a:noFill/>
        </p:spPr>
        <p:txBody>
          <a:bodyPr wrap="none" rtlCol="0">
            <a:spAutoFit/>
          </a:bodyPr>
          <a:lstStyle/>
          <a:p>
            <a:pPr algn="ctr"/>
            <a:r>
              <a:rPr lang="en-US" sz="6000" dirty="0"/>
              <a:t>gather</a:t>
            </a:r>
          </a:p>
        </p:txBody>
      </p:sp>
      <p:sp>
        <p:nvSpPr>
          <p:cNvPr id="4" name="TextBox 3">
            <a:extLst>
              <a:ext uri="{FF2B5EF4-FFF2-40B4-BE49-F238E27FC236}">
                <a16:creationId xmlns:a16="http://schemas.microsoft.com/office/drawing/2014/main" id="{658C8EB2-856E-4CC0-8FAC-73CC830E9D1B}"/>
              </a:ext>
            </a:extLst>
          </p:cNvPr>
          <p:cNvSpPr txBox="1"/>
          <p:nvPr/>
        </p:nvSpPr>
        <p:spPr>
          <a:xfrm>
            <a:off x="7723986" y="3343941"/>
            <a:ext cx="2303323" cy="1015663"/>
          </a:xfrm>
          <a:prstGeom prst="rect">
            <a:avLst/>
          </a:prstGeom>
          <a:noFill/>
        </p:spPr>
        <p:txBody>
          <a:bodyPr wrap="none" rtlCol="0">
            <a:spAutoFit/>
          </a:bodyPr>
          <a:lstStyle/>
          <a:p>
            <a:pPr algn="ctr"/>
            <a:r>
              <a:rPr lang="en-US" sz="6000" dirty="0"/>
              <a:t>spread</a:t>
            </a:r>
          </a:p>
        </p:txBody>
      </p:sp>
      <p:sp>
        <p:nvSpPr>
          <p:cNvPr id="6" name="TextBox 5">
            <a:extLst>
              <a:ext uri="{FF2B5EF4-FFF2-40B4-BE49-F238E27FC236}">
                <a16:creationId xmlns:a16="http://schemas.microsoft.com/office/drawing/2014/main" id="{F6D690D9-F77B-472F-9F2D-4C9FCDE09E7F}"/>
              </a:ext>
            </a:extLst>
          </p:cNvPr>
          <p:cNvSpPr txBox="1"/>
          <p:nvPr/>
        </p:nvSpPr>
        <p:spPr>
          <a:xfrm>
            <a:off x="1920362" y="5141454"/>
            <a:ext cx="2888227" cy="1015663"/>
          </a:xfrm>
          <a:prstGeom prst="rect">
            <a:avLst/>
          </a:prstGeom>
          <a:noFill/>
        </p:spPr>
        <p:txBody>
          <a:bodyPr wrap="none" rtlCol="0">
            <a:spAutoFit/>
          </a:bodyPr>
          <a:lstStyle/>
          <a:p>
            <a:pPr algn="ctr"/>
            <a:r>
              <a:rPr lang="en-US" sz="6000" dirty="0"/>
              <a:t>separate</a:t>
            </a:r>
          </a:p>
        </p:txBody>
      </p:sp>
      <p:sp>
        <p:nvSpPr>
          <p:cNvPr id="7" name="TextBox 6">
            <a:extLst>
              <a:ext uri="{FF2B5EF4-FFF2-40B4-BE49-F238E27FC236}">
                <a16:creationId xmlns:a16="http://schemas.microsoft.com/office/drawing/2014/main" id="{7BD23D56-EACD-4421-846E-9C2F3E11C117}"/>
              </a:ext>
            </a:extLst>
          </p:cNvPr>
          <p:cNvSpPr txBox="1"/>
          <p:nvPr/>
        </p:nvSpPr>
        <p:spPr>
          <a:xfrm>
            <a:off x="7974727" y="5136750"/>
            <a:ext cx="1801840" cy="1015663"/>
          </a:xfrm>
          <a:prstGeom prst="rect">
            <a:avLst/>
          </a:prstGeom>
          <a:noFill/>
        </p:spPr>
        <p:txBody>
          <a:bodyPr wrap="none" rtlCol="0">
            <a:spAutoFit/>
          </a:bodyPr>
          <a:lstStyle/>
          <a:p>
            <a:pPr algn="ctr"/>
            <a:r>
              <a:rPr lang="en-US" sz="6000" dirty="0"/>
              <a:t>unite</a:t>
            </a:r>
          </a:p>
        </p:txBody>
      </p:sp>
    </p:spTree>
    <p:extLst>
      <p:ext uri="{BB962C8B-B14F-4D97-AF65-F5344CB8AC3E}">
        <p14:creationId xmlns:p14="http://schemas.microsoft.com/office/powerpoint/2010/main" val="26243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DD6DA-49B1-49EA-BCB9-4ED7EDC94D51}"/>
              </a:ext>
            </a:extLst>
          </p:cNvPr>
          <p:cNvSpPr txBox="1"/>
          <p:nvPr/>
        </p:nvSpPr>
        <p:spPr>
          <a:xfrm>
            <a:off x="1093707" y="4324512"/>
            <a:ext cx="1723421" cy="830997"/>
          </a:xfrm>
          <a:prstGeom prst="rect">
            <a:avLst/>
          </a:prstGeom>
          <a:noFill/>
        </p:spPr>
        <p:txBody>
          <a:bodyPr wrap="none" rtlCol="0">
            <a:spAutoFit/>
          </a:bodyPr>
          <a:lstStyle/>
          <a:p>
            <a:pPr algn="ctr"/>
            <a:r>
              <a:rPr lang="en-US" sz="4800" dirty="0" err="1"/>
              <a:t>readxl</a:t>
            </a:r>
            <a:endParaRPr lang="en-US" sz="4800" dirty="0"/>
          </a:p>
        </p:txBody>
      </p:sp>
      <p:sp>
        <p:nvSpPr>
          <p:cNvPr id="16" name="Freeform: Shape 15">
            <a:extLst>
              <a:ext uri="{FF2B5EF4-FFF2-40B4-BE49-F238E27FC236}">
                <a16:creationId xmlns:a16="http://schemas.microsoft.com/office/drawing/2014/main" id="{EE2A731C-D30F-46E0-9B2C-F7266F001F95}"/>
              </a:ext>
            </a:extLst>
          </p:cNvPr>
          <p:cNvSpPr/>
          <p:nvPr/>
        </p:nvSpPr>
        <p:spPr>
          <a:xfrm>
            <a:off x="901542" y="1580987"/>
            <a:ext cx="10388918" cy="5277013"/>
          </a:xfrm>
          <a:custGeom>
            <a:avLst/>
            <a:gdLst>
              <a:gd name="connsiteX0" fmla="*/ 5194458 w 10388918"/>
              <a:gd name="connsiteY0" fmla="*/ 0 h 5277013"/>
              <a:gd name="connsiteX1" fmla="*/ 10385487 w 10388918"/>
              <a:gd name="connsiteY1" fmla="*/ 2704308 h 5277013"/>
              <a:gd name="connsiteX2" fmla="*/ 10388918 w 10388918"/>
              <a:gd name="connsiteY2" fmla="*/ 2743525 h 5277013"/>
              <a:gd name="connsiteX3" fmla="*/ 10293914 w 10388918"/>
              <a:gd name="connsiteY3" fmla="*/ 2743525 h 5277013"/>
              <a:gd name="connsiteX4" fmla="*/ 10286369 w 10388918"/>
              <a:gd name="connsiteY4" fmla="*/ 2688299 h 5277013"/>
              <a:gd name="connsiteX5" fmla="*/ 9349827 w 10388918"/>
              <a:gd name="connsiteY5" fmla="*/ 2125066 h 5277013"/>
              <a:gd name="connsiteX6" fmla="*/ 8413285 w 10388918"/>
              <a:gd name="connsiteY6" fmla="*/ 2688299 h 5277013"/>
              <a:gd name="connsiteX7" fmla="*/ 8405740 w 10388918"/>
              <a:gd name="connsiteY7" fmla="*/ 2743525 h 5277013"/>
              <a:gd name="connsiteX8" fmla="*/ 8220863 w 10388918"/>
              <a:gd name="connsiteY8" fmla="*/ 2743525 h 5277013"/>
              <a:gd name="connsiteX9" fmla="*/ 8213180 w 10388918"/>
              <a:gd name="connsiteY9" fmla="*/ 2687290 h 5277013"/>
              <a:gd name="connsiteX10" fmla="*/ 7276638 w 10388918"/>
              <a:gd name="connsiteY10" fmla="*/ 2124057 h 5277013"/>
              <a:gd name="connsiteX11" fmla="*/ 6340096 w 10388918"/>
              <a:gd name="connsiteY11" fmla="*/ 2687290 h 5277013"/>
              <a:gd name="connsiteX12" fmla="*/ 6332413 w 10388918"/>
              <a:gd name="connsiteY12" fmla="*/ 2743525 h 5277013"/>
              <a:gd name="connsiteX13" fmla="*/ 6141680 w 10388918"/>
              <a:gd name="connsiteY13" fmla="*/ 2743525 h 5277013"/>
              <a:gd name="connsiteX14" fmla="*/ 6133997 w 10388918"/>
              <a:gd name="connsiteY14" fmla="*/ 2687290 h 5277013"/>
              <a:gd name="connsiteX15" fmla="*/ 5366677 w 10388918"/>
              <a:gd name="connsiteY15" fmla="*/ 2135075 h 5277013"/>
              <a:gd name="connsiteX16" fmla="*/ 5291440 w 10388918"/>
              <a:gd name="connsiteY16" fmla="*/ 2130176 h 5277013"/>
              <a:gd name="connsiteX17" fmla="*/ 5291440 w 10388918"/>
              <a:gd name="connsiteY17" fmla="*/ 5277013 h 5277013"/>
              <a:gd name="connsiteX18" fmla="*/ 5104403 w 10388918"/>
              <a:gd name="connsiteY18" fmla="*/ 5277013 h 5277013"/>
              <a:gd name="connsiteX19" fmla="*/ 5104403 w 10388918"/>
              <a:gd name="connsiteY19" fmla="*/ 2130116 h 5277013"/>
              <a:gd name="connsiteX20" fmla="*/ 5028234 w 10388918"/>
              <a:gd name="connsiteY20" fmla="*/ 2135075 h 5277013"/>
              <a:gd name="connsiteX21" fmla="*/ 4260913 w 10388918"/>
              <a:gd name="connsiteY21" fmla="*/ 2687290 h 5277013"/>
              <a:gd name="connsiteX22" fmla="*/ 4253231 w 10388918"/>
              <a:gd name="connsiteY22" fmla="*/ 2743525 h 5277013"/>
              <a:gd name="connsiteX23" fmla="*/ 4062497 w 10388918"/>
              <a:gd name="connsiteY23" fmla="*/ 2743525 h 5277013"/>
              <a:gd name="connsiteX24" fmla="*/ 4054815 w 10388918"/>
              <a:gd name="connsiteY24" fmla="*/ 2687290 h 5277013"/>
              <a:gd name="connsiteX25" fmla="*/ 3118273 w 10388918"/>
              <a:gd name="connsiteY25" fmla="*/ 2124057 h 5277013"/>
              <a:gd name="connsiteX26" fmla="*/ 2181731 w 10388918"/>
              <a:gd name="connsiteY26" fmla="*/ 2687290 h 5277013"/>
              <a:gd name="connsiteX27" fmla="*/ 2174048 w 10388918"/>
              <a:gd name="connsiteY27" fmla="*/ 2743525 h 5277013"/>
              <a:gd name="connsiteX28" fmla="*/ 1983316 w 10388918"/>
              <a:gd name="connsiteY28" fmla="*/ 2743525 h 5277013"/>
              <a:gd name="connsiteX29" fmla="*/ 1975633 w 10388918"/>
              <a:gd name="connsiteY29" fmla="*/ 2687290 h 5277013"/>
              <a:gd name="connsiteX30" fmla="*/ 1039091 w 10388918"/>
              <a:gd name="connsiteY30" fmla="*/ 2124057 h 5277013"/>
              <a:gd name="connsiteX31" fmla="*/ 102549 w 10388918"/>
              <a:gd name="connsiteY31" fmla="*/ 2687290 h 5277013"/>
              <a:gd name="connsiteX32" fmla="*/ 94866 w 10388918"/>
              <a:gd name="connsiteY32" fmla="*/ 2743525 h 5277013"/>
              <a:gd name="connsiteX33" fmla="*/ 0 w 10388918"/>
              <a:gd name="connsiteY33" fmla="*/ 2743525 h 5277013"/>
              <a:gd name="connsiteX34" fmla="*/ 3430 w 10388918"/>
              <a:gd name="connsiteY34" fmla="*/ 2704308 h 5277013"/>
              <a:gd name="connsiteX35" fmla="*/ 5194458 w 10388918"/>
              <a:gd name="connsiteY35" fmla="*/ 0 h 527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388918" h="5277013">
                <a:moveTo>
                  <a:pt x="5194458" y="0"/>
                </a:moveTo>
                <a:cubicBezTo>
                  <a:pt x="7896150" y="0"/>
                  <a:pt x="10118275" y="1185339"/>
                  <a:pt x="10385487" y="2704308"/>
                </a:cubicBezTo>
                <a:lnTo>
                  <a:pt x="10388918" y="2743525"/>
                </a:lnTo>
                <a:lnTo>
                  <a:pt x="10293914" y="2743525"/>
                </a:lnTo>
                <a:lnTo>
                  <a:pt x="10286369" y="2688299"/>
                </a:lnTo>
                <a:cubicBezTo>
                  <a:pt x="10197229" y="2366862"/>
                  <a:pt x="9811795" y="2125066"/>
                  <a:pt x="9349827" y="2125066"/>
                </a:cubicBezTo>
                <a:cubicBezTo>
                  <a:pt x="8887859" y="2125066"/>
                  <a:pt x="8502425" y="2366862"/>
                  <a:pt x="8413285" y="2688299"/>
                </a:cubicBezTo>
                <a:lnTo>
                  <a:pt x="8405740" y="2743525"/>
                </a:lnTo>
                <a:lnTo>
                  <a:pt x="8220863" y="2743525"/>
                </a:lnTo>
                <a:lnTo>
                  <a:pt x="8213180" y="2687290"/>
                </a:lnTo>
                <a:cubicBezTo>
                  <a:pt x="8124040" y="2365853"/>
                  <a:pt x="7738607" y="2124057"/>
                  <a:pt x="7276638" y="2124057"/>
                </a:cubicBezTo>
                <a:cubicBezTo>
                  <a:pt x="6814670" y="2124057"/>
                  <a:pt x="6429236" y="2365853"/>
                  <a:pt x="6340096" y="2687290"/>
                </a:cubicBezTo>
                <a:lnTo>
                  <a:pt x="6332413" y="2743525"/>
                </a:lnTo>
                <a:lnTo>
                  <a:pt x="6141680" y="2743525"/>
                </a:lnTo>
                <a:lnTo>
                  <a:pt x="6133997" y="2687290"/>
                </a:lnTo>
                <a:cubicBezTo>
                  <a:pt x="6056000" y="2406033"/>
                  <a:pt x="5751153" y="2185751"/>
                  <a:pt x="5366677" y="2135075"/>
                </a:cubicBezTo>
                <a:lnTo>
                  <a:pt x="5291440" y="2130176"/>
                </a:lnTo>
                <a:lnTo>
                  <a:pt x="5291440" y="5277013"/>
                </a:lnTo>
                <a:lnTo>
                  <a:pt x="5104403" y="5277013"/>
                </a:lnTo>
                <a:lnTo>
                  <a:pt x="5104403" y="2130116"/>
                </a:lnTo>
                <a:lnTo>
                  <a:pt x="5028234" y="2135075"/>
                </a:lnTo>
                <a:cubicBezTo>
                  <a:pt x="4643758" y="2185751"/>
                  <a:pt x="4338911" y="2406033"/>
                  <a:pt x="4260913" y="2687290"/>
                </a:cubicBezTo>
                <a:lnTo>
                  <a:pt x="4253231" y="2743525"/>
                </a:lnTo>
                <a:lnTo>
                  <a:pt x="4062497" y="2743525"/>
                </a:lnTo>
                <a:lnTo>
                  <a:pt x="4054815" y="2687290"/>
                </a:lnTo>
                <a:cubicBezTo>
                  <a:pt x="3965674" y="2365853"/>
                  <a:pt x="3580241" y="2124057"/>
                  <a:pt x="3118273" y="2124057"/>
                </a:cubicBezTo>
                <a:cubicBezTo>
                  <a:pt x="2656304" y="2124057"/>
                  <a:pt x="2270870" y="2365853"/>
                  <a:pt x="2181731" y="2687290"/>
                </a:cubicBezTo>
                <a:lnTo>
                  <a:pt x="2174048" y="2743525"/>
                </a:lnTo>
                <a:lnTo>
                  <a:pt x="1983316" y="2743525"/>
                </a:lnTo>
                <a:lnTo>
                  <a:pt x="1975633" y="2687290"/>
                </a:lnTo>
                <a:cubicBezTo>
                  <a:pt x="1886493" y="2365853"/>
                  <a:pt x="1501059" y="2124057"/>
                  <a:pt x="1039091" y="2124057"/>
                </a:cubicBezTo>
                <a:cubicBezTo>
                  <a:pt x="577122" y="2124057"/>
                  <a:pt x="191689" y="2365853"/>
                  <a:pt x="102549" y="2687290"/>
                </a:cubicBezTo>
                <a:lnTo>
                  <a:pt x="94866" y="2743525"/>
                </a:lnTo>
                <a:lnTo>
                  <a:pt x="0" y="2743525"/>
                </a:lnTo>
                <a:lnTo>
                  <a:pt x="3430" y="2704308"/>
                </a:lnTo>
                <a:cubicBezTo>
                  <a:pt x="270642" y="1185339"/>
                  <a:pt x="2492767" y="0"/>
                  <a:pt x="5194458"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F03787-700D-46A5-9D54-67C07ED08C99}"/>
              </a:ext>
            </a:extLst>
          </p:cNvPr>
          <p:cNvSpPr txBox="1"/>
          <p:nvPr/>
        </p:nvSpPr>
        <p:spPr>
          <a:xfrm>
            <a:off x="5055843" y="4310940"/>
            <a:ext cx="2080313" cy="830997"/>
          </a:xfrm>
          <a:prstGeom prst="rect">
            <a:avLst/>
          </a:prstGeom>
          <a:noFill/>
        </p:spPr>
        <p:txBody>
          <a:bodyPr wrap="none" rtlCol="0">
            <a:spAutoFit/>
          </a:bodyPr>
          <a:lstStyle/>
          <a:p>
            <a:pPr algn="ctr"/>
            <a:r>
              <a:rPr lang="en-US" sz="4800" dirty="0"/>
              <a:t>ggplot2</a:t>
            </a:r>
          </a:p>
        </p:txBody>
      </p:sp>
      <p:sp>
        <p:nvSpPr>
          <p:cNvPr id="3" name="TextBox 2">
            <a:extLst>
              <a:ext uri="{FF2B5EF4-FFF2-40B4-BE49-F238E27FC236}">
                <a16:creationId xmlns:a16="http://schemas.microsoft.com/office/drawing/2014/main" id="{7F7D4AB0-9CE7-4043-ACB1-10BD5DF35657}"/>
              </a:ext>
            </a:extLst>
          </p:cNvPr>
          <p:cNvSpPr txBox="1"/>
          <p:nvPr/>
        </p:nvSpPr>
        <p:spPr>
          <a:xfrm>
            <a:off x="9465500" y="4324512"/>
            <a:ext cx="1694503" cy="830997"/>
          </a:xfrm>
          <a:prstGeom prst="rect">
            <a:avLst/>
          </a:prstGeom>
          <a:noFill/>
        </p:spPr>
        <p:txBody>
          <a:bodyPr wrap="none" rtlCol="0">
            <a:spAutoFit/>
          </a:bodyPr>
          <a:lstStyle/>
          <a:p>
            <a:pPr algn="ctr"/>
            <a:r>
              <a:rPr lang="en-US" sz="4800" dirty="0"/>
              <a:t>haven</a:t>
            </a:r>
          </a:p>
        </p:txBody>
      </p:sp>
      <p:sp>
        <p:nvSpPr>
          <p:cNvPr id="5" name="TextBox 4">
            <a:extLst>
              <a:ext uri="{FF2B5EF4-FFF2-40B4-BE49-F238E27FC236}">
                <a16:creationId xmlns:a16="http://schemas.microsoft.com/office/drawing/2014/main" id="{D854CBA4-08E6-4512-8D21-445CCAC0B4FC}"/>
              </a:ext>
            </a:extLst>
          </p:cNvPr>
          <p:cNvSpPr txBox="1"/>
          <p:nvPr/>
        </p:nvSpPr>
        <p:spPr>
          <a:xfrm>
            <a:off x="4102826" y="2144965"/>
            <a:ext cx="3986348" cy="1323439"/>
          </a:xfrm>
          <a:prstGeom prst="rect">
            <a:avLst/>
          </a:prstGeom>
          <a:noFill/>
        </p:spPr>
        <p:txBody>
          <a:bodyPr wrap="none" rtlCol="0">
            <a:spAutoFit/>
          </a:bodyPr>
          <a:lstStyle/>
          <a:p>
            <a:pPr algn="ctr"/>
            <a:r>
              <a:rPr lang="en-US" sz="8000" dirty="0" err="1">
                <a:solidFill>
                  <a:schemeClr val="bg1"/>
                </a:solidFill>
              </a:rPr>
              <a:t>tidyverse</a:t>
            </a:r>
            <a:endParaRPr lang="en-US" sz="8000" dirty="0">
              <a:solidFill>
                <a:schemeClr val="bg1"/>
              </a:solidFill>
            </a:endParaRPr>
          </a:p>
        </p:txBody>
      </p:sp>
      <p:sp>
        <p:nvSpPr>
          <p:cNvPr id="7" name="TextBox 6">
            <a:extLst>
              <a:ext uri="{FF2B5EF4-FFF2-40B4-BE49-F238E27FC236}">
                <a16:creationId xmlns:a16="http://schemas.microsoft.com/office/drawing/2014/main" id="{F1D6E2F0-2F06-4B9E-8A7F-2B4D2F2DC4E4}"/>
              </a:ext>
            </a:extLst>
          </p:cNvPr>
          <p:cNvSpPr txBox="1"/>
          <p:nvPr/>
        </p:nvSpPr>
        <p:spPr>
          <a:xfrm>
            <a:off x="3248266" y="4324512"/>
            <a:ext cx="1467068" cy="830997"/>
          </a:xfrm>
          <a:prstGeom prst="rect">
            <a:avLst/>
          </a:prstGeom>
          <a:noFill/>
        </p:spPr>
        <p:txBody>
          <a:bodyPr wrap="none" rtlCol="0">
            <a:spAutoFit/>
          </a:bodyPr>
          <a:lstStyle/>
          <a:p>
            <a:pPr algn="ctr"/>
            <a:r>
              <a:rPr lang="en-US" sz="4800" dirty="0" err="1"/>
              <a:t>dplyr</a:t>
            </a:r>
            <a:endParaRPr lang="en-US" sz="4800" dirty="0"/>
          </a:p>
        </p:txBody>
      </p:sp>
      <p:sp>
        <p:nvSpPr>
          <p:cNvPr id="8" name="TextBox 7">
            <a:extLst>
              <a:ext uri="{FF2B5EF4-FFF2-40B4-BE49-F238E27FC236}">
                <a16:creationId xmlns:a16="http://schemas.microsoft.com/office/drawing/2014/main" id="{17D327B4-8CC3-47B8-AB84-874977B6CF6E}"/>
              </a:ext>
            </a:extLst>
          </p:cNvPr>
          <p:cNvSpPr txBox="1"/>
          <p:nvPr/>
        </p:nvSpPr>
        <p:spPr>
          <a:xfrm>
            <a:off x="1763576" y="5363563"/>
            <a:ext cx="1809598" cy="830997"/>
          </a:xfrm>
          <a:prstGeom prst="rect">
            <a:avLst/>
          </a:prstGeom>
          <a:noFill/>
        </p:spPr>
        <p:txBody>
          <a:bodyPr wrap="none" rtlCol="0">
            <a:spAutoFit/>
          </a:bodyPr>
          <a:lstStyle/>
          <a:p>
            <a:pPr algn="ctr"/>
            <a:r>
              <a:rPr lang="en-US" sz="4800" dirty="0" err="1"/>
              <a:t>stringr</a:t>
            </a:r>
            <a:endParaRPr lang="en-US" sz="4800" dirty="0"/>
          </a:p>
        </p:txBody>
      </p:sp>
      <p:sp>
        <p:nvSpPr>
          <p:cNvPr id="9" name="TextBox 8">
            <a:extLst>
              <a:ext uri="{FF2B5EF4-FFF2-40B4-BE49-F238E27FC236}">
                <a16:creationId xmlns:a16="http://schemas.microsoft.com/office/drawing/2014/main" id="{EB726A38-7FE5-478D-9BBF-454E52C8430F}"/>
              </a:ext>
            </a:extLst>
          </p:cNvPr>
          <p:cNvSpPr txBox="1"/>
          <p:nvPr/>
        </p:nvSpPr>
        <p:spPr>
          <a:xfrm>
            <a:off x="7567294" y="4310939"/>
            <a:ext cx="1350050" cy="830997"/>
          </a:xfrm>
          <a:prstGeom prst="rect">
            <a:avLst/>
          </a:prstGeom>
          <a:noFill/>
        </p:spPr>
        <p:txBody>
          <a:bodyPr wrap="none" rtlCol="0">
            <a:spAutoFit/>
          </a:bodyPr>
          <a:lstStyle/>
          <a:p>
            <a:pPr algn="ctr"/>
            <a:r>
              <a:rPr lang="en-US" sz="4800" dirty="0" err="1"/>
              <a:t>tidyr</a:t>
            </a:r>
            <a:endParaRPr lang="en-US" sz="4800" dirty="0"/>
          </a:p>
        </p:txBody>
      </p:sp>
      <p:sp>
        <p:nvSpPr>
          <p:cNvPr id="10" name="TextBox 9">
            <a:extLst>
              <a:ext uri="{FF2B5EF4-FFF2-40B4-BE49-F238E27FC236}">
                <a16:creationId xmlns:a16="http://schemas.microsoft.com/office/drawing/2014/main" id="{24B1C041-A29D-446A-ABD7-CD05B6C35204}"/>
              </a:ext>
            </a:extLst>
          </p:cNvPr>
          <p:cNvSpPr txBox="1"/>
          <p:nvPr/>
        </p:nvSpPr>
        <p:spPr>
          <a:xfrm>
            <a:off x="3676994" y="5363562"/>
            <a:ext cx="1881477" cy="830997"/>
          </a:xfrm>
          <a:prstGeom prst="rect">
            <a:avLst/>
          </a:prstGeom>
          <a:noFill/>
        </p:spPr>
        <p:txBody>
          <a:bodyPr wrap="none" rtlCol="0">
            <a:spAutoFit/>
          </a:bodyPr>
          <a:lstStyle/>
          <a:p>
            <a:pPr algn="ctr"/>
            <a:r>
              <a:rPr lang="en-US" sz="4800" dirty="0" err="1"/>
              <a:t>forcats</a:t>
            </a:r>
            <a:endParaRPr lang="en-US" sz="4800" dirty="0"/>
          </a:p>
        </p:txBody>
      </p:sp>
      <p:sp>
        <p:nvSpPr>
          <p:cNvPr id="11" name="TextBox 10">
            <a:extLst>
              <a:ext uri="{FF2B5EF4-FFF2-40B4-BE49-F238E27FC236}">
                <a16:creationId xmlns:a16="http://schemas.microsoft.com/office/drawing/2014/main" id="{A540442F-0BC9-4B7A-929E-95F7CAD37878}"/>
              </a:ext>
            </a:extLst>
          </p:cNvPr>
          <p:cNvSpPr txBox="1"/>
          <p:nvPr/>
        </p:nvSpPr>
        <p:spPr>
          <a:xfrm>
            <a:off x="5643244" y="5363561"/>
            <a:ext cx="1627370" cy="830997"/>
          </a:xfrm>
          <a:prstGeom prst="rect">
            <a:avLst/>
          </a:prstGeom>
          <a:noFill/>
        </p:spPr>
        <p:txBody>
          <a:bodyPr wrap="none" rtlCol="0">
            <a:spAutoFit/>
          </a:bodyPr>
          <a:lstStyle/>
          <a:p>
            <a:pPr algn="ctr"/>
            <a:r>
              <a:rPr lang="en-US" sz="4800" dirty="0" err="1"/>
              <a:t>tibble</a:t>
            </a:r>
            <a:endParaRPr lang="en-US" sz="4800" dirty="0"/>
          </a:p>
        </p:txBody>
      </p:sp>
      <p:sp>
        <p:nvSpPr>
          <p:cNvPr id="12" name="TextBox 11">
            <a:extLst>
              <a:ext uri="{FF2B5EF4-FFF2-40B4-BE49-F238E27FC236}">
                <a16:creationId xmlns:a16="http://schemas.microsoft.com/office/drawing/2014/main" id="{61A37BBC-3604-4AC5-9039-87D23D979D46}"/>
              </a:ext>
            </a:extLst>
          </p:cNvPr>
          <p:cNvSpPr txBox="1"/>
          <p:nvPr/>
        </p:nvSpPr>
        <p:spPr>
          <a:xfrm>
            <a:off x="7323644" y="5363560"/>
            <a:ext cx="1531060" cy="830997"/>
          </a:xfrm>
          <a:prstGeom prst="rect">
            <a:avLst/>
          </a:prstGeom>
          <a:noFill/>
        </p:spPr>
        <p:txBody>
          <a:bodyPr wrap="none" rtlCol="0">
            <a:spAutoFit/>
          </a:bodyPr>
          <a:lstStyle/>
          <a:p>
            <a:pPr algn="ctr"/>
            <a:r>
              <a:rPr lang="en-US" sz="4800" dirty="0" err="1"/>
              <a:t>readr</a:t>
            </a:r>
            <a:endParaRPr lang="en-US" sz="4800" dirty="0"/>
          </a:p>
        </p:txBody>
      </p:sp>
      <p:sp>
        <p:nvSpPr>
          <p:cNvPr id="13" name="TextBox 12">
            <a:extLst>
              <a:ext uri="{FF2B5EF4-FFF2-40B4-BE49-F238E27FC236}">
                <a16:creationId xmlns:a16="http://schemas.microsoft.com/office/drawing/2014/main" id="{962846B0-FCA3-4643-AAA3-C1E60829D3E7}"/>
              </a:ext>
            </a:extLst>
          </p:cNvPr>
          <p:cNvSpPr txBox="1"/>
          <p:nvPr/>
        </p:nvSpPr>
        <p:spPr>
          <a:xfrm>
            <a:off x="8934921" y="5363560"/>
            <a:ext cx="1476687" cy="830997"/>
          </a:xfrm>
          <a:prstGeom prst="rect">
            <a:avLst/>
          </a:prstGeom>
          <a:noFill/>
        </p:spPr>
        <p:txBody>
          <a:bodyPr wrap="none" rtlCol="0">
            <a:spAutoFit/>
          </a:bodyPr>
          <a:lstStyle/>
          <a:p>
            <a:pPr algn="ctr"/>
            <a:r>
              <a:rPr lang="en-US" sz="4800" dirty="0" err="1"/>
              <a:t>purrr</a:t>
            </a:r>
            <a:endParaRPr lang="en-US" sz="4800" dirty="0"/>
          </a:p>
        </p:txBody>
      </p:sp>
      <p:sp>
        <p:nvSpPr>
          <p:cNvPr id="14" name="TextBox 13">
            <a:extLst>
              <a:ext uri="{FF2B5EF4-FFF2-40B4-BE49-F238E27FC236}">
                <a16:creationId xmlns:a16="http://schemas.microsoft.com/office/drawing/2014/main" id="{1B93D3D8-0E1F-40F4-A858-BE111510FADE}"/>
              </a:ext>
            </a:extLst>
          </p:cNvPr>
          <p:cNvSpPr txBox="1"/>
          <p:nvPr/>
        </p:nvSpPr>
        <p:spPr>
          <a:xfrm rot="20897165">
            <a:off x="9715705" y="5917954"/>
            <a:ext cx="2359620" cy="707886"/>
          </a:xfrm>
          <a:prstGeom prst="rect">
            <a:avLst/>
          </a:prstGeom>
          <a:noFill/>
        </p:spPr>
        <p:txBody>
          <a:bodyPr wrap="none" rtlCol="0">
            <a:spAutoFit/>
          </a:bodyPr>
          <a:lstStyle/>
          <a:p>
            <a:pPr algn="ctr"/>
            <a:r>
              <a:rPr lang="en-US" sz="4000" dirty="0">
                <a:solidFill>
                  <a:schemeClr val="accent1"/>
                </a:solidFill>
              </a:rPr>
              <a:t>and more!</a:t>
            </a:r>
          </a:p>
        </p:txBody>
      </p:sp>
    </p:spTree>
    <p:extLst>
      <p:ext uri="{BB962C8B-B14F-4D97-AF65-F5344CB8AC3E}">
        <p14:creationId xmlns:p14="http://schemas.microsoft.com/office/powerpoint/2010/main" val="9933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p:bldP spid="7" grpId="0"/>
      <p:bldP spid="8" grpId="0"/>
      <p:bldP spid="9" grpId="0"/>
      <p:bldP spid="10" grpId="0"/>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45773059"/>
              </p:ext>
            </p:extLst>
          </p:nvPr>
        </p:nvGraphicFramePr>
        <p:xfrm>
          <a:off x="8074680" y="1582034"/>
          <a:ext cx="3174366" cy="4820920"/>
        </p:xfrm>
        <a:graphic>
          <a:graphicData uri="http://schemas.openxmlformats.org/drawingml/2006/table">
            <a:tbl>
              <a:tblPr firstRow="1" bandRow="1">
                <a:tableStyleId>{5C22544A-7EE6-4342-B048-85BDC9FD1C3A}</a:tableStyleId>
              </a:tblPr>
              <a:tblGrid>
                <a:gridCol w="1058122">
                  <a:extLst>
                    <a:ext uri="{9D8B030D-6E8A-4147-A177-3AD203B41FA5}">
                      <a16:colId xmlns:a16="http://schemas.microsoft.com/office/drawing/2014/main" val="20000"/>
                    </a:ext>
                  </a:extLst>
                </a:gridCol>
                <a:gridCol w="1058122">
                  <a:extLst>
                    <a:ext uri="{9D8B030D-6E8A-4147-A177-3AD203B41FA5}">
                      <a16:colId xmlns:a16="http://schemas.microsoft.com/office/drawing/2014/main" val="20001"/>
                    </a:ext>
                  </a:extLst>
                </a:gridCol>
                <a:gridCol w="1058122">
                  <a:extLst>
                    <a:ext uri="{9D8B030D-6E8A-4147-A177-3AD203B41FA5}">
                      <a16:colId xmlns:a16="http://schemas.microsoft.com/office/drawing/2014/main" val="20002"/>
                    </a:ext>
                  </a:extLst>
                </a:gridCol>
              </a:tblGrid>
              <a:tr h="37084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r>
                        <a:rPr lang="en-US" dirty="0">
                          <a:solidFill>
                            <a:schemeClr val="tx1"/>
                          </a:solidFill>
                          <a:latin typeface="Lato" charset="0"/>
                          <a:ea typeface="Lato" charset="0"/>
                          <a:cs typeface="Lato" charset="0"/>
                        </a:rPr>
                        <a:t>key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r>
                        <a:rPr lang="en-US" dirty="0">
                          <a:solidFill>
                            <a:schemeClr val="tx1"/>
                          </a:solidFill>
                          <a:latin typeface="Lato" charset="0"/>
                          <a:ea typeface="Lato" charset="0"/>
                          <a:cs typeface="Lato" charset="0"/>
                        </a:rPr>
                        <a:t>value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741427338"/>
              </p:ext>
            </p:extLst>
          </p:nvPr>
        </p:nvGraphicFramePr>
        <p:xfrm>
          <a:off x="736262" y="3065394"/>
          <a:ext cx="4701856" cy="1854200"/>
        </p:xfrm>
        <a:graphic>
          <a:graphicData uri="http://schemas.openxmlformats.org/drawingml/2006/table">
            <a:tbl>
              <a:tblPr firstRow="1" bandRow="1">
                <a:tableStyleId>{5C22544A-7EE6-4342-B048-85BDC9FD1C3A}</a:tableStyleId>
              </a:tblPr>
              <a:tblGrid>
                <a:gridCol w="1175464">
                  <a:extLst>
                    <a:ext uri="{9D8B030D-6E8A-4147-A177-3AD203B41FA5}">
                      <a16:colId xmlns:a16="http://schemas.microsoft.com/office/drawing/2014/main" val="20000"/>
                    </a:ext>
                  </a:extLst>
                </a:gridCol>
                <a:gridCol w="1175464">
                  <a:extLst>
                    <a:ext uri="{9D8B030D-6E8A-4147-A177-3AD203B41FA5}">
                      <a16:colId xmlns:a16="http://schemas.microsoft.com/office/drawing/2014/main" val="20001"/>
                    </a:ext>
                  </a:extLst>
                </a:gridCol>
                <a:gridCol w="1175464">
                  <a:extLst>
                    <a:ext uri="{9D8B030D-6E8A-4147-A177-3AD203B41FA5}">
                      <a16:colId xmlns:a16="http://schemas.microsoft.com/office/drawing/2014/main" val="20002"/>
                    </a:ext>
                  </a:extLst>
                </a:gridCol>
                <a:gridCol w="1175464">
                  <a:extLst>
                    <a:ext uri="{9D8B030D-6E8A-4147-A177-3AD203B41FA5}">
                      <a16:colId xmlns:a16="http://schemas.microsoft.com/office/drawing/2014/main" val="20003"/>
                    </a:ext>
                  </a:extLst>
                </a:gridCol>
              </a:tblGrid>
              <a:tr h="37084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672667" y="3992494"/>
            <a:ext cx="2269066" cy="0"/>
          </a:xfrm>
          <a:prstGeom prst="straightConnector1">
            <a:avLst/>
          </a:prstGeom>
          <a:ln w="508000">
            <a:solidFill>
              <a:srgbClr val="859094"/>
            </a:solidFill>
            <a:tailEnd type="triangle"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60939" y="3761661"/>
            <a:ext cx="1362874" cy="461665"/>
          </a:xfrm>
          <a:prstGeom prst="rect">
            <a:avLst/>
          </a:prstGeom>
          <a:noFill/>
        </p:spPr>
        <p:txBody>
          <a:bodyPr wrap="none" rtlCol="0" anchor="ctr">
            <a:spAutoFit/>
          </a:bodyPr>
          <a:lstStyle/>
          <a:p>
            <a:r>
              <a:rPr lang="en-US" sz="2400" b="1" dirty="0">
                <a:solidFill>
                  <a:schemeClr val="bg1"/>
                </a:solidFill>
                <a:latin typeface="Lato" charset="0"/>
                <a:ea typeface="Lato" charset="0"/>
                <a:cs typeface="Lato" charset="0"/>
              </a:rPr>
              <a:t>gather()</a:t>
            </a:r>
          </a:p>
        </p:txBody>
      </p:sp>
      <p:sp>
        <p:nvSpPr>
          <p:cNvPr id="6" name="TextBox 5">
            <a:extLst>
              <a:ext uri="{FF2B5EF4-FFF2-40B4-BE49-F238E27FC236}">
                <a16:creationId xmlns:a16="http://schemas.microsoft.com/office/drawing/2014/main" id="{1DCC95C5-778B-4E1D-A366-75B42FD19BC9}"/>
              </a:ext>
            </a:extLst>
          </p:cNvPr>
          <p:cNvSpPr txBox="1"/>
          <p:nvPr/>
        </p:nvSpPr>
        <p:spPr>
          <a:xfrm>
            <a:off x="4656185" y="258595"/>
            <a:ext cx="2879634" cy="1323439"/>
          </a:xfrm>
          <a:prstGeom prst="rect">
            <a:avLst/>
          </a:prstGeom>
          <a:noFill/>
        </p:spPr>
        <p:txBody>
          <a:bodyPr wrap="none" rtlCol="0">
            <a:spAutoFit/>
          </a:bodyPr>
          <a:lstStyle/>
          <a:p>
            <a:pPr algn="ctr"/>
            <a:r>
              <a:rPr lang="en-US" sz="8000" dirty="0"/>
              <a:t>gather</a:t>
            </a:r>
          </a:p>
        </p:txBody>
      </p:sp>
      <p:sp>
        <p:nvSpPr>
          <p:cNvPr id="2" name="TextBox 1">
            <a:extLst>
              <a:ext uri="{FF2B5EF4-FFF2-40B4-BE49-F238E27FC236}">
                <a16:creationId xmlns:a16="http://schemas.microsoft.com/office/drawing/2014/main" id="{7CF9904C-DC34-4AF2-9E04-7C61CAE830FB}"/>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39178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1303377" y="2801013"/>
            <a:ext cx="2568387"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308324" y="3349047"/>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a:xfrm>
            <a:off x="1926942" y="4917800"/>
            <a:ext cx="2333906" cy="821521"/>
          </a:xfrm>
          <a:prstGeom prst="wedgeRectCallout">
            <a:avLst>
              <a:gd name="adj1" fmla="val -6148"/>
              <a:gd name="adj2" fmla="val -12419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key column you </a:t>
            </a:r>
            <a:r>
              <a:rPr lang="en-US" sz="2800" b="1" dirty="0">
                <a:solidFill>
                  <a:srgbClr val="3BDA90"/>
                </a:solidFill>
                <a:latin typeface="Nothing You Could Do" charset="0"/>
                <a:ea typeface="Nothing You Could Do" charset="0"/>
                <a:cs typeface="Nothing You Could Do" charset="0"/>
              </a:rPr>
              <a:t>want</a:t>
            </a:r>
          </a:p>
        </p:txBody>
      </p:sp>
      <p:sp>
        <p:nvSpPr>
          <p:cNvPr id="7" name="Rectangular Callout 6"/>
          <p:cNvSpPr/>
          <p:nvPr/>
        </p:nvSpPr>
        <p:spPr>
          <a:xfrm>
            <a:off x="4885682" y="4917800"/>
            <a:ext cx="2436719" cy="821521"/>
          </a:xfrm>
          <a:prstGeom prst="wedgeRectCallout">
            <a:avLst>
              <a:gd name="adj1" fmla="val -25687"/>
              <a:gd name="adj2" fmla="val -1242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Value column you </a:t>
            </a:r>
            <a:r>
              <a:rPr lang="en-US" sz="2800" b="1" dirty="0">
                <a:solidFill>
                  <a:srgbClr val="3BDA90"/>
                </a:solidFill>
                <a:latin typeface="Nothing You Could Do" charset="0"/>
                <a:ea typeface="Nothing You Could Do" charset="0"/>
                <a:cs typeface="Nothing You Could Do" charset="0"/>
              </a:rPr>
              <a:t>want</a:t>
            </a:r>
          </a:p>
        </p:txBody>
      </p:sp>
      <p:sp>
        <p:nvSpPr>
          <p:cNvPr id="9" name="Rectangular Callout 8"/>
          <p:cNvSpPr/>
          <p:nvPr/>
        </p:nvSpPr>
        <p:spPr>
          <a:xfrm>
            <a:off x="1648657" y="880533"/>
            <a:ext cx="1877828" cy="955362"/>
          </a:xfrm>
          <a:prstGeom prst="wedgeRectCallout">
            <a:avLst>
              <a:gd name="adj1" fmla="val -31710"/>
              <a:gd name="adj2" fmla="val 11196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Dataset</a:t>
            </a:r>
          </a:p>
          <a:p>
            <a:pPr algn="ctr"/>
            <a:r>
              <a:rPr lang="en-US" sz="2800" b="1" dirty="0">
                <a:solidFill>
                  <a:schemeClr val="tx1"/>
                </a:solidFill>
                <a:latin typeface="Nothing You Could Do" charset="0"/>
                <a:ea typeface="Nothing You Could Do" charset="0"/>
                <a:cs typeface="Nothing You Could Do" charset="0"/>
              </a:rPr>
              <a:t>you </a:t>
            </a:r>
            <a:r>
              <a:rPr lang="en-US" sz="2800" b="1" dirty="0">
                <a:solidFill>
                  <a:srgbClr val="3BB8D6"/>
                </a:solidFill>
                <a:latin typeface="Nothing You Could Do" charset="0"/>
                <a:ea typeface="Nothing You Could Do" charset="0"/>
                <a:cs typeface="Nothing You Could Do" charset="0"/>
              </a:rPr>
              <a:t>have</a:t>
            </a:r>
          </a:p>
        </p:txBody>
      </p:sp>
      <p:sp>
        <p:nvSpPr>
          <p:cNvPr id="10" name="Rectangular Callout 9"/>
          <p:cNvSpPr/>
          <p:nvPr/>
        </p:nvSpPr>
        <p:spPr>
          <a:xfrm>
            <a:off x="7322401" y="880533"/>
            <a:ext cx="3199982" cy="955362"/>
          </a:xfrm>
          <a:prstGeom prst="wedgeRectCallout">
            <a:avLst>
              <a:gd name="adj1" fmla="val -32541"/>
              <a:gd name="adj2" fmla="val 14243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Columns</a:t>
            </a:r>
          </a:p>
          <a:p>
            <a:pPr algn="ctr"/>
            <a:r>
              <a:rPr lang="en-US" sz="2800" b="1" dirty="0">
                <a:solidFill>
                  <a:schemeClr val="tx1"/>
                </a:solidFill>
                <a:latin typeface="Nothing You Could Do" charset="0"/>
                <a:ea typeface="Nothing You Could Do" charset="0"/>
                <a:cs typeface="Nothing You Could Do" charset="0"/>
              </a:rPr>
              <a:t>you </a:t>
            </a:r>
            <a:r>
              <a:rPr lang="en-US" sz="2800" b="1" dirty="0">
                <a:solidFill>
                  <a:srgbClr val="3BB8D6"/>
                </a:solidFill>
                <a:latin typeface="Nothing You Could Do" charset="0"/>
                <a:ea typeface="Nothing You Could Do" charset="0"/>
                <a:cs typeface="Nothing You Could Do" charset="0"/>
              </a:rPr>
              <a:t>have</a:t>
            </a:r>
            <a:r>
              <a:rPr lang="en-US" sz="2800" b="1" dirty="0">
                <a:solidFill>
                  <a:schemeClr val="tx1"/>
                </a:solidFill>
                <a:latin typeface="Nothing You Could Do" charset="0"/>
                <a:ea typeface="Nothing You Could Do" charset="0"/>
                <a:cs typeface="Nothing You Could Do" charset="0"/>
              </a:rPr>
              <a:t> </a:t>
            </a:r>
          </a:p>
        </p:txBody>
      </p:sp>
      <p:cxnSp>
        <p:nvCxnSpPr>
          <p:cNvPr id="11" name="Straight Arrow Connector 10"/>
          <p:cNvCxnSpPr/>
          <p:nvPr/>
        </p:nvCxnSpPr>
        <p:spPr>
          <a:xfrm>
            <a:off x="2587571" y="1835895"/>
            <a:ext cx="0" cy="830997"/>
          </a:xfrm>
          <a:prstGeom prst="straightConnector1">
            <a:avLst/>
          </a:prstGeom>
          <a:ln w="254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10" idx="2"/>
          </p:cNvCxnSpPr>
          <p:nvPr/>
        </p:nvCxnSpPr>
        <p:spPr>
          <a:xfrm>
            <a:off x="8922392" y="1835895"/>
            <a:ext cx="0" cy="1405925"/>
          </a:xfrm>
          <a:prstGeom prst="straightConnector1">
            <a:avLst/>
          </a:prstGeom>
          <a:ln w="254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3895" y="3967854"/>
            <a:ext cx="0" cy="829734"/>
          </a:xfrm>
          <a:prstGeom prst="straightConnector1">
            <a:avLst/>
          </a:prstGeom>
          <a:ln w="25400">
            <a:solidFill>
              <a:srgbClr val="3BDA9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104042" y="3967854"/>
            <a:ext cx="0" cy="829734"/>
          </a:xfrm>
          <a:prstGeom prst="straightConnector1">
            <a:avLst/>
          </a:prstGeom>
          <a:ln w="25400">
            <a:solidFill>
              <a:srgbClr val="3BDA90"/>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422660" y="3349048"/>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389278" y="3349047"/>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 y="2693786"/>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sp>
        <p:nvSpPr>
          <p:cNvPr id="17" name="TextBox 16">
            <a:extLst>
              <a:ext uri="{FF2B5EF4-FFF2-40B4-BE49-F238E27FC236}">
                <a16:creationId xmlns:a16="http://schemas.microsoft.com/office/drawing/2014/main" id="{BF0528EE-C296-4DBD-83C0-9662AFA451AD}"/>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733264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686085" y="1575947"/>
          <a:ext cx="4709794" cy="185420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nvPr>
        </p:nvGraphicFramePr>
        <p:xfrm>
          <a:off x="7871926" y="1583058"/>
          <a:ext cx="3118803" cy="482092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81443">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sp>
        <p:nvSpPr>
          <p:cNvPr id="4" name="Rectangle 3"/>
          <p:cNvSpPr/>
          <p:nvPr/>
        </p:nvSpPr>
        <p:spPr>
          <a:xfrm>
            <a:off x="2860808" y="1564873"/>
            <a:ext cx="2541979" cy="186453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50570" y="3442446"/>
            <a:ext cx="4805685" cy="314673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30967" y="1956318"/>
            <a:ext cx="1322933" cy="168608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066486" y="1361434"/>
            <a:ext cx="1995761"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flipH="1">
            <a:off x="2175118" y="-641500"/>
            <a:ext cx="7871013" cy="5087996"/>
          </a:xfrm>
          <a:prstGeom prst="arc">
            <a:avLst>
              <a:gd name="adj1" fmla="val 64804"/>
              <a:gd name="adj2" fmla="val 9086846"/>
            </a:avLst>
          </a:prstGeom>
          <a:ln w="381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FEDCFA50-C677-4BC9-B3DF-19766A880F35}"/>
              </a:ext>
            </a:extLst>
          </p:cNvPr>
          <p:cNvGrpSpPr/>
          <p:nvPr/>
        </p:nvGrpSpPr>
        <p:grpSpPr>
          <a:xfrm>
            <a:off x="1" y="98219"/>
            <a:ext cx="12191999" cy="1096069"/>
            <a:chOff x="1" y="98219"/>
            <a:chExt cx="12191999" cy="1096069"/>
          </a:xfrm>
        </p:grpSpPr>
        <p:sp>
          <p:nvSpPr>
            <p:cNvPr id="26" name="Rounded Rectangle 19">
              <a:extLst>
                <a:ext uri="{FF2B5EF4-FFF2-40B4-BE49-F238E27FC236}">
                  <a16:creationId xmlns:a16="http://schemas.microsoft.com/office/drawing/2014/main" id="{AB7202D5-CE71-4E63-A278-1DA2EB4F9882}"/>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1">
              <a:extLst>
                <a:ext uri="{FF2B5EF4-FFF2-40B4-BE49-F238E27FC236}">
                  <a16:creationId xmlns:a16="http://schemas.microsoft.com/office/drawing/2014/main" id="{053A5497-412A-44F7-B40D-6BD08D813423}"/>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2">
              <a:extLst>
                <a:ext uri="{FF2B5EF4-FFF2-40B4-BE49-F238E27FC236}">
                  <a16:creationId xmlns:a16="http://schemas.microsoft.com/office/drawing/2014/main" id="{5D9E50AB-CCCE-43D7-B796-7DC824641B15}"/>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D754095-52F0-48C4-B71C-E69C964BC12C}"/>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30" name="TextBox 29">
            <a:extLst>
              <a:ext uri="{FF2B5EF4-FFF2-40B4-BE49-F238E27FC236}">
                <a16:creationId xmlns:a16="http://schemas.microsoft.com/office/drawing/2014/main" id="{7A7969B6-815F-41BC-B3E7-37ED1FAB703C}"/>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481937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7857528" y="1577912"/>
          <a:ext cx="3118803" cy="482092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81443">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sp>
        <p:nvSpPr>
          <p:cNvPr id="10" name="Rectangle 9"/>
          <p:cNvSpPr/>
          <p:nvPr/>
        </p:nvSpPr>
        <p:spPr>
          <a:xfrm>
            <a:off x="7150569" y="4916724"/>
            <a:ext cx="4805685" cy="154830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43130" y="1943693"/>
            <a:ext cx="3273072" cy="147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flipH="1" flipV="1">
            <a:off x="484094" y="1775011"/>
            <a:ext cx="8408894" cy="3541721"/>
          </a:xfrm>
          <a:prstGeom prst="arc">
            <a:avLst>
              <a:gd name="adj1" fmla="val 5136649"/>
              <a:gd name="adj2" fmla="val 10676684"/>
            </a:avLst>
          </a:prstGeom>
          <a:ln w="381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10080143" y="3444998"/>
            <a:ext cx="1978536" cy="14680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080143" y="1560811"/>
            <a:ext cx="1991384" cy="37632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nvPr>
        </p:nvGraphicFramePr>
        <p:xfrm>
          <a:off x="677555" y="1579768"/>
          <a:ext cx="4709794" cy="185420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sp>
        <p:nvSpPr>
          <p:cNvPr id="11" name="Rectangle 10"/>
          <p:cNvSpPr/>
          <p:nvPr/>
        </p:nvSpPr>
        <p:spPr>
          <a:xfrm>
            <a:off x="1527444" y="1360514"/>
            <a:ext cx="1327493"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68237" y="1582602"/>
            <a:ext cx="1108166"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4938" y="1954235"/>
            <a:ext cx="1409847" cy="18832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7C6A2E5-2D6F-4091-89D7-8DF85B781DB4}"/>
              </a:ext>
            </a:extLst>
          </p:cNvPr>
          <p:cNvGrpSpPr/>
          <p:nvPr/>
        </p:nvGrpSpPr>
        <p:grpSpPr>
          <a:xfrm>
            <a:off x="1" y="98219"/>
            <a:ext cx="12191999" cy="1096069"/>
            <a:chOff x="1" y="98219"/>
            <a:chExt cx="12191999" cy="1096069"/>
          </a:xfrm>
        </p:grpSpPr>
        <p:sp>
          <p:nvSpPr>
            <p:cNvPr id="22" name="Rounded Rectangle 19">
              <a:extLst>
                <a:ext uri="{FF2B5EF4-FFF2-40B4-BE49-F238E27FC236}">
                  <a16:creationId xmlns:a16="http://schemas.microsoft.com/office/drawing/2014/main" id="{C1B21F20-4491-415B-B344-1A21C07719DB}"/>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1">
              <a:extLst>
                <a:ext uri="{FF2B5EF4-FFF2-40B4-BE49-F238E27FC236}">
                  <a16:creationId xmlns:a16="http://schemas.microsoft.com/office/drawing/2014/main" id="{88562C13-00FA-4CB8-B57D-A3D0CEDACA68}"/>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2">
              <a:extLst>
                <a:ext uri="{FF2B5EF4-FFF2-40B4-BE49-F238E27FC236}">
                  <a16:creationId xmlns:a16="http://schemas.microsoft.com/office/drawing/2014/main" id="{C55EB373-A0DD-4629-B451-D42E1FC8D70C}"/>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3C096D4-0F5F-406A-AEA2-BA0FC3281626}"/>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26" name="TextBox 25">
            <a:extLst>
              <a:ext uri="{FF2B5EF4-FFF2-40B4-BE49-F238E27FC236}">
                <a16:creationId xmlns:a16="http://schemas.microsoft.com/office/drawing/2014/main" id="{75EB8622-DC54-4E98-A565-7BCC538561CA}"/>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897935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662677" y="1587740"/>
          <a:ext cx="4709794" cy="185420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nvPr>
        </p:nvGraphicFramePr>
        <p:xfrm>
          <a:off x="7862102" y="1569952"/>
          <a:ext cx="3118803" cy="482092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81443">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sp>
        <p:nvSpPr>
          <p:cNvPr id="11" name="Rectangle 10"/>
          <p:cNvSpPr/>
          <p:nvPr/>
        </p:nvSpPr>
        <p:spPr>
          <a:xfrm>
            <a:off x="1516433" y="1589089"/>
            <a:ext cx="2718683"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09011" y="1946275"/>
            <a:ext cx="4805685" cy="29626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rot="16200000">
            <a:off x="2206875" y="1386557"/>
            <a:ext cx="6398632" cy="7106657"/>
          </a:xfrm>
          <a:prstGeom prst="arc">
            <a:avLst>
              <a:gd name="adj1" fmla="val 21588303"/>
              <a:gd name="adj2" fmla="val 5379009"/>
            </a:avLst>
          </a:prstGeom>
          <a:ln w="381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10077060" y="1569952"/>
            <a:ext cx="1991384" cy="37632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089908" y="4908884"/>
            <a:ext cx="1978536" cy="16763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35116" y="1950198"/>
            <a:ext cx="1336566" cy="188325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7CBF3EF-DC1D-4045-9E0D-85709FD5F85F}"/>
              </a:ext>
            </a:extLst>
          </p:cNvPr>
          <p:cNvGrpSpPr/>
          <p:nvPr/>
        </p:nvGrpSpPr>
        <p:grpSpPr>
          <a:xfrm>
            <a:off x="1" y="98219"/>
            <a:ext cx="12191999" cy="1096069"/>
            <a:chOff x="1" y="98219"/>
            <a:chExt cx="12191999" cy="1096069"/>
          </a:xfrm>
        </p:grpSpPr>
        <p:sp>
          <p:nvSpPr>
            <p:cNvPr id="21" name="Rounded Rectangle 19">
              <a:extLst>
                <a:ext uri="{FF2B5EF4-FFF2-40B4-BE49-F238E27FC236}">
                  <a16:creationId xmlns:a16="http://schemas.microsoft.com/office/drawing/2014/main" id="{4E9B8150-EC9C-4077-B616-7FF05962098C}"/>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07877A4-4A7F-4273-B5A8-2519E7775E56}"/>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A75C749-8A19-4432-AA01-6F600B89DD45}"/>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80BF214-7EB0-4011-B2FA-BEEC5963DC73}"/>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26" name="TextBox 25">
            <a:extLst>
              <a:ext uri="{FF2B5EF4-FFF2-40B4-BE49-F238E27FC236}">
                <a16:creationId xmlns:a16="http://schemas.microsoft.com/office/drawing/2014/main" id="{95008E72-2453-41AB-BCE5-0B087EAA410B}"/>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209553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7862102" y="1569952"/>
          <a:ext cx="3118803" cy="482092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81443">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sp>
        <p:nvSpPr>
          <p:cNvPr id="10" name="Rectangle 9"/>
          <p:cNvSpPr/>
          <p:nvPr/>
        </p:nvSpPr>
        <p:spPr>
          <a:xfrm>
            <a:off x="7150570" y="3434425"/>
            <a:ext cx="4805685" cy="314673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flipH="1">
            <a:off x="2060936" y="1685362"/>
            <a:ext cx="8502789" cy="3496238"/>
          </a:xfrm>
          <a:prstGeom prst="arc">
            <a:avLst>
              <a:gd name="adj1" fmla="val 41208"/>
              <a:gd name="adj2" fmla="val 10800362"/>
            </a:avLst>
          </a:prstGeom>
          <a:ln w="38100">
            <a:solidFill>
              <a:srgbClr val="FFD155"/>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7862102" y="1371001"/>
            <a:ext cx="2212340"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nvPr>
        </p:nvGraphicFramePr>
        <p:xfrm>
          <a:off x="662677" y="1587740"/>
          <a:ext cx="4709794" cy="185420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sp>
        <p:nvSpPr>
          <p:cNvPr id="4" name="Rectangle 3"/>
          <p:cNvSpPr/>
          <p:nvPr/>
        </p:nvSpPr>
        <p:spPr>
          <a:xfrm>
            <a:off x="2852183" y="1587740"/>
            <a:ext cx="3391924"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744A800-242C-4701-A3D5-D9F300F094BB}"/>
              </a:ext>
            </a:extLst>
          </p:cNvPr>
          <p:cNvGrpSpPr/>
          <p:nvPr/>
        </p:nvGrpSpPr>
        <p:grpSpPr>
          <a:xfrm>
            <a:off x="1" y="98219"/>
            <a:ext cx="12191999" cy="1096069"/>
            <a:chOff x="1" y="98219"/>
            <a:chExt cx="12191999" cy="1096069"/>
          </a:xfrm>
        </p:grpSpPr>
        <p:sp>
          <p:nvSpPr>
            <p:cNvPr id="19" name="Rounded Rectangle 19">
              <a:extLst>
                <a:ext uri="{FF2B5EF4-FFF2-40B4-BE49-F238E27FC236}">
                  <a16:creationId xmlns:a16="http://schemas.microsoft.com/office/drawing/2014/main" id="{ABA1A1E2-9B22-4F0D-BC7B-87278B710127}"/>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1">
              <a:extLst>
                <a:ext uri="{FF2B5EF4-FFF2-40B4-BE49-F238E27FC236}">
                  <a16:creationId xmlns:a16="http://schemas.microsoft.com/office/drawing/2014/main" id="{A71E0E0C-83A7-4C55-8DB4-C7DC5E9F4390}"/>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2">
              <a:extLst>
                <a:ext uri="{FF2B5EF4-FFF2-40B4-BE49-F238E27FC236}">
                  <a16:creationId xmlns:a16="http://schemas.microsoft.com/office/drawing/2014/main" id="{B3E510BC-AB46-44CF-A577-67421D037412}"/>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87B4B19-3E23-4BD2-A1EE-BD610C729EE9}"/>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24" name="TextBox 23">
            <a:extLst>
              <a:ext uri="{FF2B5EF4-FFF2-40B4-BE49-F238E27FC236}">
                <a16:creationId xmlns:a16="http://schemas.microsoft.com/office/drawing/2014/main" id="{4EB9B27B-F761-4640-8020-4D2DF9816034}"/>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919888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nvPr>
        </p:nvGraphicFramePr>
        <p:xfrm>
          <a:off x="7862102" y="1569952"/>
          <a:ext cx="3118803" cy="482092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81443">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graphicFrame>
        <p:nvGraphicFramePr>
          <p:cNvPr id="16" name="Table 15"/>
          <p:cNvGraphicFramePr>
            <a:graphicFrameLocks noGrp="1"/>
          </p:cNvGraphicFramePr>
          <p:nvPr>
            <p:extLst/>
          </p:nvPr>
        </p:nvGraphicFramePr>
        <p:xfrm>
          <a:off x="662677" y="1587740"/>
          <a:ext cx="4709794" cy="185420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sp>
        <p:nvSpPr>
          <p:cNvPr id="4" name="Rectangle 3"/>
          <p:cNvSpPr/>
          <p:nvPr/>
        </p:nvSpPr>
        <p:spPr>
          <a:xfrm>
            <a:off x="4247032" y="1446479"/>
            <a:ext cx="1677454"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09011" y="4910935"/>
            <a:ext cx="4805685" cy="147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21432" y="1598796"/>
            <a:ext cx="1331725"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09011" y="1946220"/>
            <a:ext cx="4805685" cy="147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flipH="1">
            <a:off x="3405172" y="940787"/>
            <a:ext cx="8071309" cy="5002305"/>
          </a:xfrm>
          <a:prstGeom prst="arc">
            <a:avLst>
              <a:gd name="adj1" fmla="val 34394"/>
              <a:gd name="adj2" fmla="val 9236338"/>
            </a:avLst>
          </a:prstGeom>
          <a:ln w="38100">
            <a:solidFill>
              <a:srgbClr val="FFD155"/>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7862102" y="3433542"/>
            <a:ext cx="2212340" cy="147802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2102" y="1561876"/>
            <a:ext cx="2212340" cy="37632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58507A6-0AB4-4041-BC18-C623EB15C34F}"/>
              </a:ext>
            </a:extLst>
          </p:cNvPr>
          <p:cNvGrpSpPr/>
          <p:nvPr/>
        </p:nvGrpSpPr>
        <p:grpSpPr>
          <a:xfrm>
            <a:off x="1" y="98219"/>
            <a:ext cx="12191999" cy="1096069"/>
            <a:chOff x="1" y="98219"/>
            <a:chExt cx="12191999" cy="1096069"/>
          </a:xfrm>
        </p:grpSpPr>
        <p:sp>
          <p:nvSpPr>
            <p:cNvPr id="23" name="Rounded Rectangle 19">
              <a:extLst>
                <a:ext uri="{FF2B5EF4-FFF2-40B4-BE49-F238E27FC236}">
                  <a16:creationId xmlns:a16="http://schemas.microsoft.com/office/drawing/2014/main" id="{7761E225-66E5-4D70-A317-AA8CC0B04EB6}"/>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1">
              <a:extLst>
                <a:ext uri="{FF2B5EF4-FFF2-40B4-BE49-F238E27FC236}">
                  <a16:creationId xmlns:a16="http://schemas.microsoft.com/office/drawing/2014/main" id="{BCA22AE8-2392-423E-89F7-68F29675D0BD}"/>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2">
              <a:extLst>
                <a:ext uri="{FF2B5EF4-FFF2-40B4-BE49-F238E27FC236}">
                  <a16:creationId xmlns:a16="http://schemas.microsoft.com/office/drawing/2014/main" id="{29AA51B9-4E27-4B80-8CFD-6892908783A6}"/>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4A3861-147E-4F10-8DE1-B8835F715342}"/>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33" name="TextBox 32">
            <a:extLst>
              <a:ext uri="{FF2B5EF4-FFF2-40B4-BE49-F238E27FC236}">
                <a16:creationId xmlns:a16="http://schemas.microsoft.com/office/drawing/2014/main" id="{044620D1-8139-440B-AB49-D8A4A9CC347B}"/>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554184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7862102" y="1569952"/>
          <a:ext cx="3118803" cy="482092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81443">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graphicFrame>
        <p:nvGraphicFramePr>
          <p:cNvPr id="15" name="Table 14"/>
          <p:cNvGraphicFramePr>
            <a:graphicFrameLocks noGrp="1"/>
          </p:cNvGraphicFramePr>
          <p:nvPr>
            <p:extLst/>
          </p:nvPr>
        </p:nvGraphicFramePr>
        <p:xfrm>
          <a:off x="662677" y="1587740"/>
          <a:ext cx="4709794" cy="185420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sp>
        <p:nvSpPr>
          <p:cNvPr id="11" name="Rectangle 10"/>
          <p:cNvSpPr/>
          <p:nvPr/>
        </p:nvSpPr>
        <p:spPr>
          <a:xfrm>
            <a:off x="1514176" y="1567024"/>
            <a:ext cx="2719137" cy="206248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09011" y="1946220"/>
            <a:ext cx="4805685" cy="295464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rot="16200000">
            <a:off x="2966114" y="-451271"/>
            <a:ext cx="4607858" cy="10540082"/>
          </a:xfrm>
          <a:prstGeom prst="arc">
            <a:avLst>
              <a:gd name="adj1" fmla="val 300361"/>
              <a:gd name="adj2" fmla="val 5418003"/>
            </a:avLst>
          </a:prstGeom>
          <a:ln w="38100">
            <a:solidFill>
              <a:srgbClr val="FFD155"/>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7791458" y="4908884"/>
            <a:ext cx="2282983" cy="16763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2101" y="1564812"/>
            <a:ext cx="2212340" cy="37632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BF49E59-8672-478F-8E30-E2AFE881714C}"/>
              </a:ext>
            </a:extLst>
          </p:cNvPr>
          <p:cNvGrpSpPr/>
          <p:nvPr/>
        </p:nvGrpSpPr>
        <p:grpSpPr>
          <a:xfrm>
            <a:off x="1" y="98219"/>
            <a:ext cx="12191999" cy="1096069"/>
            <a:chOff x="1" y="98219"/>
            <a:chExt cx="12191999" cy="1096069"/>
          </a:xfrm>
        </p:grpSpPr>
        <p:sp>
          <p:nvSpPr>
            <p:cNvPr id="19" name="Rounded Rectangle 19">
              <a:extLst>
                <a:ext uri="{FF2B5EF4-FFF2-40B4-BE49-F238E27FC236}">
                  <a16:creationId xmlns:a16="http://schemas.microsoft.com/office/drawing/2014/main" id="{0309A919-9C9B-417C-94BD-1B629D8816B5}"/>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1">
              <a:extLst>
                <a:ext uri="{FF2B5EF4-FFF2-40B4-BE49-F238E27FC236}">
                  <a16:creationId xmlns:a16="http://schemas.microsoft.com/office/drawing/2014/main" id="{5376F823-EDA4-433F-8D0C-B43A674897FF}"/>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2">
              <a:extLst>
                <a:ext uri="{FF2B5EF4-FFF2-40B4-BE49-F238E27FC236}">
                  <a16:creationId xmlns:a16="http://schemas.microsoft.com/office/drawing/2014/main" id="{34445953-2543-4C7D-A25C-6A2542E2AD15}"/>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86204DB-C3D2-4891-B5D7-EA3F973A14D4}"/>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27" name="TextBox 26">
            <a:extLst>
              <a:ext uri="{FF2B5EF4-FFF2-40B4-BE49-F238E27FC236}">
                <a16:creationId xmlns:a16="http://schemas.microsoft.com/office/drawing/2014/main" id="{6748CCD0-63AB-4122-B539-31725572EAB6}"/>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886405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7888413" y="1583058"/>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sp>
        <p:nvSpPr>
          <p:cNvPr id="9" name="Arc 8"/>
          <p:cNvSpPr/>
          <p:nvPr/>
        </p:nvSpPr>
        <p:spPr>
          <a:xfrm flipH="1">
            <a:off x="3526340" y="1010107"/>
            <a:ext cx="7536438" cy="4857176"/>
          </a:xfrm>
          <a:prstGeom prst="arc">
            <a:avLst>
              <a:gd name="adj1" fmla="val 94401"/>
              <a:gd name="adj2" fmla="val 6119745"/>
            </a:avLst>
          </a:prstGeom>
          <a:ln w="38100">
            <a:solidFill>
              <a:srgbClr val="859094"/>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1" name="Table 10"/>
          <p:cNvGraphicFramePr>
            <a:graphicFrameLocks noGrp="1"/>
          </p:cNvGraphicFramePr>
          <p:nvPr>
            <p:extLst/>
          </p:nvPr>
        </p:nvGraphicFramePr>
        <p:xfrm>
          <a:off x="694022" y="1563648"/>
          <a:ext cx="4701857" cy="185420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grpSp>
        <p:nvGrpSpPr>
          <p:cNvPr id="22" name="Group 21">
            <a:extLst>
              <a:ext uri="{FF2B5EF4-FFF2-40B4-BE49-F238E27FC236}">
                <a16:creationId xmlns:a16="http://schemas.microsoft.com/office/drawing/2014/main" id="{A7B8C088-AEB5-4622-B467-F91F5C0F1F60}"/>
              </a:ext>
            </a:extLst>
          </p:cNvPr>
          <p:cNvGrpSpPr/>
          <p:nvPr/>
        </p:nvGrpSpPr>
        <p:grpSpPr>
          <a:xfrm>
            <a:off x="1" y="98219"/>
            <a:ext cx="12191999" cy="1096069"/>
            <a:chOff x="1" y="98219"/>
            <a:chExt cx="12191999" cy="1096069"/>
          </a:xfrm>
        </p:grpSpPr>
        <p:sp>
          <p:nvSpPr>
            <p:cNvPr id="24" name="Rounded Rectangle 19">
              <a:extLst>
                <a:ext uri="{FF2B5EF4-FFF2-40B4-BE49-F238E27FC236}">
                  <a16:creationId xmlns:a16="http://schemas.microsoft.com/office/drawing/2014/main" id="{4C813CAF-F311-41EA-A559-02DC8179C22D}"/>
                </a:ext>
              </a:extLst>
            </p:cNvPr>
            <p:cNvSpPr/>
            <p:nvPr/>
          </p:nvSpPr>
          <p:spPr>
            <a:xfrm>
              <a:off x="7308324" y="753480"/>
              <a:ext cx="3402106"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1">
              <a:extLst>
                <a:ext uri="{FF2B5EF4-FFF2-40B4-BE49-F238E27FC236}">
                  <a16:creationId xmlns:a16="http://schemas.microsoft.com/office/drawing/2014/main" id="{2A9549EE-6872-41EF-829F-FA8EEFD73B3A}"/>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2">
              <a:extLst>
                <a:ext uri="{FF2B5EF4-FFF2-40B4-BE49-F238E27FC236}">
                  <a16:creationId xmlns:a16="http://schemas.microsoft.com/office/drawing/2014/main" id="{CFE21814-3C16-443C-BF1E-F7D59BBB9F8E}"/>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B5CEB50-7575-4C25-ABCC-9C8B621BB09C}"/>
                </a:ext>
              </a:extLst>
            </p:cNvPr>
            <p:cNvSpPr txBox="1"/>
            <p:nvPr/>
          </p:nvSpPr>
          <p:spPr>
            <a:xfrm>
              <a:off x="1" y="98219"/>
              <a:ext cx="12191999"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cinnamon_1:nutmeg_3)</a:t>
              </a:r>
            </a:p>
          </p:txBody>
        </p:sp>
      </p:grpSp>
      <p:sp>
        <p:nvSpPr>
          <p:cNvPr id="28" name="TextBox 27">
            <a:extLst>
              <a:ext uri="{FF2B5EF4-FFF2-40B4-BE49-F238E27FC236}">
                <a16:creationId xmlns:a16="http://schemas.microsoft.com/office/drawing/2014/main" id="{50309977-0787-4BA0-B340-41B967FAAC7D}"/>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069706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7888413" y="1583058"/>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12"/>
                  </a:ext>
                </a:extLst>
              </a:tr>
            </a:tbl>
          </a:graphicData>
        </a:graphic>
      </p:graphicFrame>
      <p:sp>
        <p:nvSpPr>
          <p:cNvPr id="9" name="Arc 8"/>
          <p:cNvSpPr/>
          <p:nvPr/>
        </p:nvSpPr>
        <p:spPr>
          <a:xfrm flipH="1">
            <a:off x="3526340" y="1010107"/>
            <a:ext cx="7536438" cy="4857176"/>
          </a:xfrm>
          <a:prstGeom prst="arc">
            <a:avLst>
              <a:gd name="adj1" fmla="val 94401"/>
              <a:gd name="adj2" fmla="val 6119745"/>
            </a:avLst>
          </a:prstGeom>
          <a:ln w="38100">
            <a:solidFill>
              <a:srgbClr val="859094"/>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1" name="Table 10"/>
          <p:cNvGraphicFramePr>
            <a:graphicFrameLocks noGrp="1"/>
          </p:cNvGraphicFramePr>
          <p:nvPr>
            <p:extLst/>
          </p:nvPr>
        </p:nvGraphicFramePr>
        <p:xfrm>
          <a:off x="694022" y="1563648"/>
          <a:ext cx="4701857" cy="185420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bl>
          </a:graphicData>
        </a:graphic>
      </p:graphicFrame>
      <p:grpSp>
        <p:nvGrpSpPr>
          <p:cNvPr id="22" name="Group 21">
            <a:extLst>
              <a:ext uri="{FF2B5EF4-FFF2-40B4-BE49-F238E27FC236}">
                <a16:creationId xmlns:a16="http://schemas.microsoft.com/office/drawing/2014/main" id="{A7B8C088-AEB5-4622-B467-F91F5C0F1F60}"/>
              </a:ext>
            </a:extLst>
          </p:cNvPr>
          <p:cNvGrpSpPr/>
          <p:nvPr/>
        </p:nvGrpSpPr>
        <p:grpSpPr>
          <a:xfrm>
            <a:off x="2" y="98219"/>
            <a:ext cx="8675648" cy="1096069"/>
            <a:chOff x="2" y="98219"/>
            <a:chExt cx="8675648" cy="1096069"/>
          </a:xfrm>
        </p:grpSpPr>
        <p:sp>
          <p:nvSpPr>
            <p:cNvPr id="24" name="Rounded Rectangle 19">
              <a:extLst>
                <a:ext uri="{FF2B5EF4-FFF2-40B4-BE49-F238E27FC236}">
                  <a16:creationId xmlns:a16="http://schemas.microsoft.com/office/drawing/2014/main" id="{4C813CAF-F311-41EA-A559-02DC8179C22D}"/>
                </a:ext>
              </a:extLst>
            </p:cNvPr>
            <p:cNvSpPr/>
            <p:nvPr/>
          </p:nvSpPr>
          <p:spPr>
            <a:xfrm>
              <a:off x="7308324" y="753480"/>
              <a:ext cx="1121998"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1">
              <a:extLst>
                <a:ext uri="{FF2B5EF4-FFF2-40B4-BE49-F238E27FC236}">
                  <a16:creationId xmlns:a16="http://schemas.microsoft.com/office/drawing/2014/main" id="{2A9549EE-6872-41EF-829F-FA8EEFD73B3A}"/>
                </a:ext>
              </a:extLst>
            </p:cNvPr>
            <p:cNvSpPr/>
            <p:nvPr/>
          </p:nvSpPr>
          <p:spPr>
            <a:xfrm>
              <a:off x="2422660" y="753481"/>
              <a:ext cx="1237130"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2">
              <a:extLst>
                <a:ext uri="{FF2B5EF4-FFF2-40B4-BE49-F238E27FC236}">
                  <a16:creationId xmlns:a16="http://schemas.microsoft.com/office/drawing/2014/main" id="{CFE21814-3C16-443C-BF1E-F7D59BBB9F8E}"/>
                </a:ext>
              </a:extLst>
            </p:cNvPr>
            <p:cNvSpPr/>
            <p:nvPr/>
          </p:nvSpPr>
          <p:spPr>
            <a:xfrm>
              <a:off x="5389278" y="753480"/>
              <a:ext cx="1600201"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B5CEB50-7575-4C25-ABCC-9C8B621BB09C}"/>
                </a:ext>
              </a:extLst>
            </p:cNvPr>
            <p:cNvSpPr txBox="1"/>
            <p:nvPr/>
          </p:nvSpPr>
          <p:spPr>
            <a:xfrm>
              <a:off x="2" y="98219"/>
              <a:ext cx="8675648" cy="1096069"/>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gather(</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a:t>
              </a:r>
            </a:p>
            <a:p>
              <a:pPr marL="1254125" indent="-1254125">
                <a:lnSpc>
                  <a:spcPct val="150000"/>
                </a:lnSpc>
              </a:pPr>
              <a:r>
                <a:rPr lang="en-US" sz="2300" dirty="0">
                  <a:latin typeface="Lucida Console" panose="020B0609040504020204" pitchFamily="49" charset="0"/>
                  <a:ea typeface="Roboto Mono" charset="0"/>
                  <a:cs typeface="Roboto Mono" charset="0"/>
                </a:rPr>
                <a:t>	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latin typeface="Lucida Console" panose="020B0609040504020204" pitchFamily="49" charset="0"/>
                  <a:ea typeface="Roboto Mono" charset="0"/>
                  <a:cs typeface="Roboto Mono" charset="0"/>
                </a:rPr>
                <a:t>, </a:t>
              </a:r>
              <a:r>
                <a:rPr lang="en-US" sz="2300" dirty="0">
                  <a:uFill>
                    <a:solidFill>
                      <a:srgbClr val="3BB8D6"/>
                    </a:solidFill>
                  </a:uFill>
                  <a:latin typeface="Lucida Console" panose="020B0609040504020204" pitchFamily="49" charset="0"/>
                  <a:ea typeface="Roboto Mono" charset="0"/>
                  <a:cs typeface="Roboto Mono" charset="0"/>
                </a:rPr>
                <a:t>-baker)</a:t>
              </a:r>
            </a:p>
          </p:txBody>
        </p:sp>
      </p:grpSp>
      <p:sp>
        <p:nvSpPr>
          <p:cNvPr id="28" name="TextBox 27">
            <a:extLst>
              <a:ext uri="{FF2B5EF4-FFF2-40B4-BE49-F238E27FC236}">
                <a16:creationId xmlns:a16="http://schemas.microsoft.com/office/drawing/2014/main" id="{50309977-0787-4BA0-B340-41B967FAAC7D}"/>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48149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4DD6DA-49B1-49EA-BCB9-4ED7EDC94D51}"/>
              </a:ext>
            </a:extLst>
          </p:cNvPr>
          <p:cNvSpPr txBox="1"/>
          <p:nvPr/>
        </p:nvSpPr>
        <p:spPr>
          <a:xfrm>
            <a:off x="1093707" y="4324512"/>
            <a:ext cx="1723421" cy="830997"/>
          </a:xfrm>
          <a:prstGeom prst="rect">
            <a:avLst/>
          </a:prstGeom>
          <a:noFill/>
        </p:spPr>
        <p:txBody>
          <a:bodyPr wrap="none" rtlCol="0">
            <a:spAutoFit/>
          </a:bodyPr>
          <a:lstStyle/>
          <a:p>
            <a:pPr algn="ctr"/>
            <a:r>
              <a:rPr lang="en-US" sz="4800" dirty="0" err="1">
                <a:solidFill>
                  <a:schemeClr val="bg1">
                    <a:lumMod val="65000"/>
                  </a:schemeClr>
                </a:solidFill>
              </a:rPr>
              <a:t>readxl</a:t>
            </a:r>
            <a:endParaRPr lang="en-US" sz="4800" dirty="0">
              <a:solidFill>
                <a:schemeClr val="bg1">
                  <a:lumMod val="65000"/>
                </a:schemeClr>
              </a:solidFill>
            </a:endParaRPr>
          </a:p>
        </p:txBody>
      </p:sp>
      <p:sp>
        <p:nvSpPr>
          <p:cNvPr id="16" name="Freeform: Shape 15">
            <a:extLst>
              <a:ext uri="{FF2B5EF4-FFF2-40B4-BE49-F238E27FC236}">
                <a16:creationId xmlns:a16="http://schemas.microsoft.com/office/drawing/2014/main" id="{EE2A731C-D30F-46E0-9B2C-F7266F001F95}"/>
              </a:ext>
            </a:extLst>
          </p:cNvPr>
          <p:cNvSpPr/>
          <p:nvPr/>
        </p:nvSpPr>
        <p:spPr>
          <a:xfrm>
            <a:off x="901542" y="1580987"/>
            <a:ext cx="10388918" cy="5277013"/>
          </a:xfrm>
          <a:custGeom>
            <a:avLst/>
            <a:gdLst>
              <a:gd name="connsiteX0" fmla="*/ 5194458 w 10388918"/>
              <a:gd name="connsiteY0" fmla="*/ 0 h 5277013"/>
              <a:gd name="connsiteX1" fmla="*/ 10385487 w 10388918"/>
              <a:gd name="connsiteY1" fmla="*/ 2704308 h 5277013"/>
              <a:gd name="connsiteX2" fmla="*/ 10388918 w 10388918"/>
              <a:gd name="connsiteY2" fmla="*/ 2743525 h 5277013"/>
              <a:gd name="connsiteX3" fmla="*/ 10293914 w 10388918"/>
              <a:gd name="connsiteY3" fmla="*/ 2743525 h 5277013"/>
              <a:gd name="connsiteX4" fmla="*/ 10286369 w 10388918"/>
              <a:gd name="connsiteY4" fmla="*/ 2688299 h 5277013"/>
              <a:gd name="connsiteX5" fmla="*/ 9349827 w 10388918"/>
              <a:gd name="connsiteY5" fmla="*/ 2125066 h 5277013"/>
              <a:gd name="connsiteX6" fmla="*/ 8413285 w 10388918"/>
              <a:gd name="connsiteY6" fmla="*/ 2688299 h 5277013"/>
              <a:gd name="connsiteX7" fmla="*/ 8405740 w 10388918"/>
              <a:gd name="connsiteY7" fmla="*/ 2743525 h 5277013"/>
              <a:gd name="connsiteX8" fmla="*/ 8220863 w 10388918"/>
              <a:gd name="connsiteY8" fmla="*/ 2743525 h 5277013"/>
              <a:gd name="connsiteX9" fmla="*/ 8213180 w 10388918"/>
              <a:gd name="connsiteY9" fmla="*/ 2687290 h 5277013"/>
              <a:gd name="connsiteX10" fmla="*/ 7276638 w 10388918"/>
              <a:gd name="connsiteY10" fmla="*/ 2124057 h 5277013"/>
              <a:gd name="connsiteX11" fmla="*/ 6340096 w 10388918"/>
              <a:gd name="connsiteY11" fmla="*/ 2687290 h 5277013"/>
              <a:gd name="connsiteX12" fmla="*/ 6332413 w 10388918"/>
              <a:gd name="connsiteY12" fmla="*/ 2743525 h 5277013"/>
              <a:gd name="connsiteX13" fmla="*/ 6141680 w 10388918"/>
              <a:gd name="connsiteY13" fmla="*/ 2743525 h 5277013"/>
              <a:gd name="connsiteX14" fmla="*/ 6133997 w 10388918"/>
              <a:gd name="connsiteY14" fmla="*/ 2687290 h 5277013"/>
              <a:gd name="connsiteX15" fmla="*/ 5366677 w 10388918"/>
              <a:gd name="connsiteY15" fmla="*/ 2135075 h 5277013"/>
              <a:gd name="connsiteX16" fmla="*/ 5291440 w 10388918"/>
              <a:gd name="connsiteY16" fmla="*/ 2130176 h 5277013"/>
              <a:gd name="connsiteX17" fmla="*/ 5291440 w 10388918"/>
              <a:gd name="connsiteY17" fmla="*/ 5277013 h 5277013"/>
              <a:gd name="connsiteX18" fmla="*/ 5104403 w 10388918"/>
              <a:gd name="connsiteY18" fmla="*/ 5277013 h 5277013"/>
              <a:gd name="connsiteX19" fmla="*/ 5104403 w 10388918"/>
              <a:gd name="connsiteY19" fmla="*/ 2130116 h 5277013"/>
              <a:gd name="connsiteX20" fmla="*/ 5028234 w 10388918"/>
              <a:gd name="connsiteY20" fmla="*/ 2135075 h 5277013"/>
              <a:gd name="connsiteX21" fmla="*/ 4260913 w 10388918"/>
              <a:gd name="connsiteY21" fmla="*/ 2687290 h 5277013"/>
              <a:gd name="connsiteX22" fmla="*/ 4253231 w 10388918"/>
              <a:gd name="connsiteY22" fmla="*/ 2743525 h 5277013"/>
              <a:gd name="connsiteX23" fmla="*/ 4062497 w 10388918"/>
              <a:gd name="connsiteY23" fmla="*/ 2743525 h 5277013"/>
              <a:gd name="connsiteX24" fmla="*/ 4054815 w 10388918"/>
              <a:gd name="connsiteY24" fmla="*/ 2687290 h 5277013"/>
              <a:gd name="connsiteX25" fmla="*/ 3118273 w 10388918"/>
              <a:gd name="connsiteY25" fmla="*/ 2124057 h 5277013"/>
              <a:gd name="connsiteX26" fmla="*/ 2181731 w 10388918"/>
              <a:gd name="connsiteY26" fmla="*/ 2687290 h 5277013"/>
              <a:gd name="connsiteX27" fmla="*/ 2174048 w 10388918"/>
              <a:gd name="connsiteY27" fmla="*/ 2743525 h 5277013"/>
              <a:gd name="connsiteX28" fmla="*/ 1983316 w 10388918"/>
              <a:gd name="connsiteY28" fmla="*/ 2743525 h 5277013"/>
              <a:gd name="connsiteX29" fmla="*/ 1975633 w 10388918"/>
              <a:gd name="connsiteY29" fmla="*/ 2687290 h 5277013"/>
              <a:gd name="connsiteX30" fmla="*/ 1039091 w 10388918"/>
              <a:gd name="connsiteY30" fmla="*/ 2124057 h 5277013"/>
              <a:gd name="connsiteX31" fmla="*/ 102549 w 10388918"/>
              <a:gd name="connsiteY31" fmla="*/ 2687290 h 5277013"/>
              <a:gd name="connsiteX32" fmla="*/ 94866 w 10388918"/>
              <a:gd name="connsiteY32" fmla="*/ 2743525 h 5277013"/>
              <a:gd name="connsiteX33" fmla="*/ 0 w 10388918"/>
              <a:gd name="connsiteY33" fmla="*/ 2743525 h 5277013"/>
              <a:gd name="connsiteX34" fmla="*/ 3430 w 10388918"/>
              <a:gd name="connsiteY34" fmla="*/ 2704308 h 5277013"/>
              <a:gd name="connsiteX35" fmla="*/ 5194458 w 10388918"/>
              <a:gd name="connsiteY35" fmla="*/ 0 h 527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388918" h="5277013">
                <a:moveTo>
                  <a:pt x="5194458" y="0"/>
                </a:moveTo>
                <a:cubicBezTo>
                  <a:pt x="7896150" y="0"/>
                  <a:pt x="10118275" y="1185339"/>
                  <a:pt x="10385487" y="2704308"/>
                </a:cubicBezTo>
                <a:lnTo>
                  <a:pt x="10388918" y="2743525"/>
                </a:lnTo>
                <a:lnTo>
                  <a:pt x="10293914" y="2743525"/>
                </a:lnTo>
                <a:lnTo>
                  <a:pt x="10286369" y="2688299"/>
                </a:lnTo>
                <a:cubicBezTo>
                  <a:pt x="10197229" y="2366862"/>
                  <a:pt x="9811795" y="2125066"/>
                  <a:pt x="9349827" y="2125066"/>
                </a:cubicBezTo>
                <a:cubicBezTo>
                  <a:pt x="8887859" y="2125066"/>
                  <a:pt x="8502425" y="2366862"/>
                  <a:pt x="8413285" y="2688299"/>
                </a:cubicBezTo>
                <a:lnTo>
                  <a:pt x="8405740" y="2743525"/>
                </a:lnTo>
                <a:lnTo>
                  <a:pt x="8220863" y="2743525"/>
                </a:lnTo>
                <a:lnTo>
                  <a:pt x="8213180" y="2687290"/>
                </a:lnTo>
                <a:cubicBezTo>
                  <a:pt x="8124040" y="2365853"/>
                  <a:pt x="7738607" y="2124057"/>
                  <a:pt x="7276638" y="2124057"/>
                </a:cubicBezTo>
                <a:cubicBezTo>
                  <a:pt x="6814670" y="2124057"/>
                  <a:pt x="6429236" y="2365853"/>
                  <a:pt x="6340096" y="2687290"/>
                </a:cubicBezTo>
                <a:lnTo>
                  <a:pt x="6332413" y="2743525"/>
                </a:lnTo>
                <a:lnTo>
                  <a:pt x="6141680" y="2743525"/>
                </a:lnTo>
                <a:lnTo>
                  <a:pt x="6133997" y="2687290"/>
                </a:lnTo>
                <a:cubicBezTo>
                  <a:pt x="6056000" y="2406033"/>
                  <a:pt x="5751153" y="2185751"/>
                  <a:pt x="5366677" y="2135075"/>
                </a:cubicBezTo>
                <a:lnTo>
                  <a:pt x="5291440" y="2130176"/>
                </a:lnTo>
                <a:lnTo>
                  <a:pt x="5291440" y="5277013"/>
                </a:lnTo>
                <a:lnTo>
                  <a:pt x="5104403" y="5277013"/>
                </a:lnTo>
                <a:lnTo>
                  <a:pt x="5104403" y="2130116"/>
                </a:lnTo>
                <a:lnTo>
                  <a:pt x="5028234" y="2135075"/>
                </a:lnTo>
                <a:cubicBezTo>
                  <a:pt x="4643758" y="2185751"/>
                  <a:pt x="4338911" y="2406033"/>
                  <a:pt x="4260913" y="2687290"/>
                </a:cubicBezTo>
                <a:lnTo>
                  <a:pt x="4253231" y="2743525"/>
                </a:lnTo>
                <a:lnTo>
                  <a:pt x="4062497" y="2743525"/>
                </a:lnTo>
                <a:lnTo>
                  <a:pt x="4054815" y="2687290"/>
                </a:lnTo>
                <a:cubicBezTo>
                  <a:pt x="3965674" y="2365853"/>
                  <a:pt x="3580241" y="2124057"/>
                  <a:pt x="3118273" y="2124057"/>
                </a:cubicBezTo>
                <a:cubicBezTo>
                  <a:pt x="2656304" y="2124057"/>
                  <a:pt x="2270870" y="2365853"/>
                  <a:pt x="2181731" y="2687290"/>
                </a:cubicBezTo>
                <a:lnTo>
                  <a:pt x="2174048" y="2743525"/>
                </a:lnTo>
                <a:lnTo>
                  <a:pt x="1983316" y="2743525"/>
                </a:lnTo>
                <a:lnTo>
                  <a:pt x="1975633" y="2687290"/>
                </a:lnTo>
                <a:cubicBezTo>
                  <a:pt x="1886493" y="2365853"/>
                  <a:pt x="1501059" y="2124057"/>
                  <a:pt x="1039091" y="2124057"/>
                </a:cubicBezTo>
                <a:cubicBezTo>
                  <a:pt x="577122" y="2124057"/>
                  <a:pt x="191689" y="2365853"/>
                  <a:pt x="102549" y="2687290"/>
                </a:cubicBezTo>
                <a:lnTo>
                  <a:pt x="94866" y="2743525"/>
                </a:lnTo>
                <a:lnTo>
                  <a:pt x="0" y="2743525"/>
                </a:lnTo>
                <a:lnTo>
                  <a:pt x="3430" y="2704308"/>
                </a:lnTo>
                <a:cubicBezTo>
                  <a:pt x="270642" y="1185339"/>
                  <a:pt x="2492767" y="0"/>
                  <a:pt x="5194458"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F03787-700D-46A5-9D54-67C07ED08C99}"/>
              </a:ext>
            </a:extLst>
          </p:cNvPr>
          <p:cNvSpPr txBox="1"/>
          <p:nvPr/>
        </p:nvSpPr>
        <p:spPr>
          <a:xfrm>
            <a:off x="5055843" y="4310940"/>
            <a:ext cx="2080313" cy="830997"/>
          </a:xfrm>
          <a:prstGeom prst="rect">
            <a:avLst/>
          </a:prstGeom>
          <a:noFill/>
        </p:spPr>
        <p:txBody>
          <a:bodyPr wrap="none" rtlCol="0">
            <a:spAutoFit/>
          </a:bodyPr>
          <a:lstStyle/>
          <a:p>
            <a:pPr algn="ctr"/>
            <a:r>
              <a:rPr lang="en-US" sz="4800" dirty="0">
                <a:solidFill>
                  <a:schemeClr val="bg1">
                    <a:lumMod val="65000"/>
                  </a:schemeClr>
                </a:solidFill>
              </a:rPr>
              <a:t>ggplot2</a:t>
            </a:r>
          </a:p>
        </p:txBody>
      </p:sp>
      <p:sp>
        <p:nvSpPr>
          <p:cNvPr id="3" name="TextBox 2">
            <a:extLst>
              <a:ext uri="{FF2B5EF4-FFF2-40B4-BE49-F238E27FC236}">
                <a16:creationId xmlns:a16="http://schemas.microsoft.com/office/drawing/2014/main" id="{7F7D4AB0-9CE7-4043-ACB1-10BD5DF35657}"/>
              </a:ext>
            </a:extLst>
          </p:cNvPr>
          <p:cNvSpPr txBox="1"/>
          <p:nvPr/>
        </p:nvSpPr>
        <p:spPr>
          <a:xfrm>
            <a:off x="9465500" y="4324512"/>
            <a:ext cx="1694503" cy="830997"/>
          </a:xfrm>
          <a:prstGeom prst="rect">
            <a:avLst/>
          </a:prstGeom>
          <a:noFill/>
        </p:spPr>
        <p:txBody>
          <a:bodyPr wrap="none" rtlCol="0">
            <a:spAutoFit/>
          </a:bodyPr>
          <a:lstStyle/>
          <a:p>
            <a:pPr algn="ctr"/>
            <a:r>
              <a:rPr lang="en-US" sz="4800" dirty="0">
                <a:solidFill>
                  <a:schemeClr val="bg1">
                    <a:lumMod val="65000"/>
                  </a:schemeClr>
                </a:solidFill>
              </a:rPr>
              <a:t>haven</a:t>
            </a:r>
          </a:p>
        </p:txBody>
      </p:sp>
      <p:sp>
        <p:nvSpPr>
          <p:cNvPr id="5" name="TextBox 4">
            <a:extLst>
              <a:ext uri="{FF2B5EF4-FFF2-40B4-BE49-F238E27FC236}">
                <a16:creationId xmlns:a16="http://schemas.microsoft.com/office/drawing/2014/main" id="{D854CBA4-08E6-4512-8D21-445CCAC0B4FC}"/>
              </a:ext>
            </a:extLst>
          </p:cNvPr>
          <p:cNvSpPr txBox="1"/>
          <p:nvPr/>
        </p:nvSpPr>
        <p:spPr>
          <a:xfrm>
            <a:off x="4102826" y="2144965"/>
            <a:ext cx="3986348" cy="1323439"/>
          </a:xfrm>
          <a:prstGeom prst="rect">
            <a:avLst/>
          </a:prstGeom>
          <a:noFill/>
        </p:spPr>
        <p:txBody>
          <a:bodyPr wrap="none" rtlCol="0">
            <a:spAutoFit/>
          </a:bodyPr>
          <a:lstStyle/>
          <a:p>
            <a:pPr algn="ctr"/>
            <a:r>
              <a:rPr lang="en-US" sz="8000" dirty="0" err="1">
                <a:solidFill>
                  <a:schemeClr val="bg1"/>
                </a:solidFill>
              </a:rPr>
              <a:t>tidyverse</a:t>
            </a:r>
            <a:endParaRPr lang="en-US" sz="8000" dirty="0">
              <a:solidFill>
                <a:schemeClr val="bg1"/>
              </a:solidFill>
            </a:endParaRPr>
          </a:p>
        </p:txBody>
      </p:sp>
      <p:sp>
        <p:nvSpPr>
          <p:cNvPr id="7" name="TextBox 6">
            <a:extLst>
              <a:ext uri="{FF2B5EF4-FFF2-40B4-BE49-F238E27FC236}">
                <a16:creationId xmlns:a16="http://schemas.microsoft.com/office/drawing/2014/main" id="{F1D6E2F0-2F06-4B9E-8A7F-2B4D2F2DC4E4}"/>
              </a:ext>
            </a:extLst>
          </p:cNvPr>
          <p:cNvSpPr txBox="1"/>
          <p:nvPr/>
        </p:nvSpPr>
        <p:spPr>
          <a:xfrm>
            <a:off x="3248266" y="4324512"/>
            <a:ext cx="1467068" cy="830997"/>
          </a:xfrm>
          <a:prstGeom prst="rect">
            <a:avLst/>
          </a:prstGeom>
          <a:noFill/>
        </p:spPr>
        <p:txBody>
          <a:bodyPr wrap="none" rtlCol="0">
            <a:spAutoFit/>
          </a:bodyPr>
          <a:lstStyle/>
          <a:p>
            <a:pPr algn="ctr"/>
            <a:r>
              <a:rPr lang="en-US" sz="4800" dirty="0" err="1"/>
              <a:t>dplyr</a:t>
            </a:r>
            <a:endParaRPr lang="en-US" sz="4800" dirty="0"/>
          </a:p>
        </p:txBody>
      </p:sp>
      <p:sp>
        <p:nvSpPr>
          <p:cNvPr id="8" name="TextBox 7">
            <a:extLst>
              <a:ext uri="{FF2B5EF4-FFF2-40B4-BE49-F238E27FC236}">
                <a16:creationId xmlns:a16="http://schemas.microsoft.com/office/drawing/2014/main" id="{17D327B4-8CC3-47B8-AB84-874977B6CF6E}"/>
              </a:ext>
            </a:extLst>
          </p:cNvPr>
          <p:cNvSpPr txBox="1"/>
          <p:nvPr/>
        </p:nvSpPr>
        <p:spPr>
          <a:xfrm>
            <a:off x="1763576" y="5363563"/>
            <a:ext cx="1809598" cy="830997"/>
          </a:xfrm>
          <a:prstGeom prst="rect">
            <a:avLst/>
          </a:prstGeom>
          <a:noFill/>
        </p:spPr>
        <p:txBody>
          <a:bodyPr wrap="none" rtlCol="0">
            <a:spAutoFit/>
          </a:bodyPr>
          <a:lstStyle/>
          <a:p>
            <a:pPr algn="ctr"/>
            <a:r>
              <a:rPr lang="en-US" sz="4800" dirty="0" err="1">
                <a:solidFill>
                  <a:schemeClr val="bg1">
                    <a:lumMod val="65000"/>
                  </a:schemeClr>
                </a:solidFill>
              </a:rPr>
              <a:t>stringr</a:t>
            </a:r>
            <a:endParaRPr lang="en-US" sz="4800" dirty="0">
              <a:solidFill>
                <a:schemeClr val="bg1">
                  <a:lumMod val="65000"/>
                </a:schemeClr>
              </a:solidFill>
            </a:endParaRPr>
          </a:p>
        </p:txBody>
      </p:sp>
      <p:sp>
        <p:nvSpPr>
          <p:cNvPr id="9" name="TextBox 8">
            <a:extLst>
              <a:ext uri="{FF2B5EF4-FFF2-40B4-BE49-F238E27FC236}">
                <a16:creationId xmlns:a16="http://schemas.microsoft.com/office/drawing/2014/main" id="{EB726A38-7FE5-478D-9BBF-454E52C8430F}"/>
              </a:ext>
            </a:extLst>
          </p:cNvPr>
          <p:cNvSpPr txBox="1"/>
          <p:nvPr/>
        </p:nvSpPr>
        <p:spPr>
          <a:xfrm>
            <a:off x="7567294" y="4310939"/>
            <a:ext cx="1350050" cy="830997"/>
          </a:xfrm>
          <a:prstGeom prst="rect">
            <a:avLst/>
          </a:prstGeom>
          <a:noFill/>
        </p:spPr>
        <p:txBody>
          <a:bodyPr wrap="none" rtlCol="0">
            <a:spAutoFit/>
          </a:bodyPr>
          <a:lstStyle/>
          <a:p>
            <a:pPr algn="ctr"/>
            <a:r>
              <a:rPr lang="en-US" sz="4800" dirty="0" err="1"/>
              <a:t>tidyr</a:t>
            </a:r>
            <a:endParaRPr lang="en-US" sz="4800" dirty="0"/>
          </a:p>
        </p:txBody>
      </p:sp>
      <p:sp>
        <p:nvSpPr>
          <p:cNvPr id="10" name="TextBox 9">
            <a:extLst>
              <a:ext uri="{FF2B5EF4-FFF2-40B4-BE49-F238E27FC236}">
                <a16:creationId xmlns:a16="http://schemas.microsoft.com/office/drawing/2014/main" id="{24B1C041-A29D-446A-ABD7-CD05B6C35204}"/>
              </a:ext>
            </a:extLst>
          </p:cNvPr>
          <p:cNvSpPr txBox="1"/>
          <p:nvPr/>
        </p:nvSpPr>
        <p:spPr>
          <a:xfrm>
            <a:off x="3676994" y="5363562"/>
            <a:ext cx="1881477" cy="830997"/>
          </a:xfrm>
          <a:prstGeom prst="rect">
            <a:avLst/>
          </a:prstGeom>
          <a:noFill/>
        </p:spPr>
        <p:txBody>
          <a:bodyPr wrap="none" rtlCol="0">
            <a:spAutoFit/>
          </a:bodyPr>
          <a:lstStyle/>
          <a:p>
            <a:pPr algn="ctr"/>
            <a:r>
              <a:rPr lang="en-US" sz="4800" dirty="0" err="1">
                <a:solidFill>
                  <a:schemeClr val="bg1">
                    <a:lumMod val="65000"/>
                  </a:schemeClr>
                </a:solidFill>
              </a:rPr>
              <a:t>forcats</a:t>
            </a:r>
            <a:endParaRPr lang="en-US" sz="4800" dirty="0">
              <a:solidFill>
                <a:schemeClr val="bg1">
                  <a:lumMod val="65000"/>
                </a:schemeClr>
              </a:solidFill>
            </a:endParaRPr>
          </a:p>
        </p:txBody>
      </p:sp>
      <p:sp>
        <p:nvSpPr>
          <p:cNvPr id="11" name="TextBox 10">
            <a:extLst>
              <a:ext uri="{FF2B5EF4-FFF2-40B4-BE49-F238E27FC236}">
                <a16:creationId xmlns:a16="http://schemas.microsoft.com/office/drawing/2014/main" id="{A540442F-0BC9-4B7A-929E-95F7CAD37878}"/>
              </a:ext>
            </a:extLst>
          </p:cNvPr>
          <p:cNvSpPr txBox="1"/>
          <p:nvPr/>
        </p:nvSpPr>
        <p:spPr>
          <a:xfrm>
            <a:off x="5643244" y="5363561"/>
            <a:ext cx="1627370" cy="830997"/>
          </a:xfrm>
          <a:prstGeom prst="rect">
            <a:avLst/>
          </a:prstGeom>
          <a:noFill/>
        </p:spPr>
        <p:txBody>
          <a:bodyPr wrap="none" rtlCol="0">
            <a:spAutoFit/>
          </a:bodyPr>
          <a:lstStyle/>
          <a:p>
            <a:pPr algn="ctr"/>
            <a:r>
              <a:rPr lang="en-US" sz="4800" dirty="0" err="1">
                <a:solidFill>
                  <a:schemeClr val="bg1">
                    <a:lumMod val="65000"/>
                  </a:schemeClr>
                </a:solidFill>
              </a:rPr>
              <a:t>tibble</a:t>
            </a:r>
            <a:endParaRPr lang="en-US" sz="4800" dirty="0">
              <a:solidFill>
                <a:schemeClr val="bg1">
                  <a:lumMod val="65000"/>
                </a:schemeClr>
              </a:solidFill>
            </a:endParaRPr>
          </a:p>
        </p:txBody>
      </p:sp>
      <p:sp>
        <p:nvSpPr>
          <p:cNvPr id="12" name="TextBox 11">
            <a:extLst>
              <a:ext uri="{FF2B5EF4-FFF2-40B4-BE49-F238E27FC236}">
                <a16:creationId xmlns:a16="http://schemas.microsoft.com/office/drawing/2014/main" id="{61A37BBC-3604-4AC5-9039-87D23D979D46}"/>
              </a:ext>
            </a:extLst>
          </p:cNvPr>
          <p:cNvSpPr txBox="1"/>
          <p:nvPr/>
        </p:nvSpPr>
        <p:spPr>
          <a:xfrm>
            <a:off x="7323644" y="5363560"/>
            <a:ext cx="1531060" cy="830997"/>
          </a:xfrm>
          <a:prstGeom prst="rect">
            <a:avLst/>
          </a:prstGeom>
          <a:noFill/>
        </p:spPr>
        <p:txBody>
          <a:bodyPr wrap="none" rtlCol="0">
            <a:spAutoFit/>
          </a:bodyPr>
          <a:lstStyle/>
          <a:p>
            <a:pPr algn="ctr"/>
            <a:r>
              <a:rPr lang="en-US" sz="4800" dirty="0" err="1">
                <a:solidFill>
                  <a:schemeClr val="bg1">
                    <a:lumMod val="65000"/>
                  </a:schemeClr>
                </a:solidFill>
              </a:rPr>
              <a:t>readr</a:t>
            </a:r>
            <a:endParaRPr lang="en-US" sz="4800" dirty="0">
              <a:solidFill>
                <a:schemeClr val="bg1">
                  <a:lumMod val="65000"/>
                </a:schemeClr>
              </a:solidFill>
            </a:endParaRPr>
          </a:p>
        </p:txBody>
      </p:sp>
      <p:sp>
        <p:nvSpPr>
          <p:cNvPr id="13" name="TextBox 12">
            <a:extLst>
              <a:ext uri="{FF2B5EF4-FFF2-40B4-BE49-F238E27FC236}">
                <a16:creationId xmlns:a16="http://schemas.microsoft.com/office/drawing/2014/main" id="{962846B0-FCA3-4643-AAA3-C1E60829D3E7}"/>
              </a:ext>
            </a:extLst>
          </p:cNvPr>
          <p:cNvSpPr txBox="1"/>
          <p:nvPr/>
        </p:nvSpPr>
        <p:spPr>
          <a:xfrm>
            <a:off x="8934921" y="5363560"/>
            <a:ext cx="1476687" cy="830997"/>
          </a:xfrm>
          <a:prstGeom prst="rect">
            <a:avLst/>
          </a:prstGeom>
          <a:noFill/>
        </p:spPr>
        <p:txBody>
          <a:bodyPr wrap="none" rtlCol="0">
            <a:spAutoFit/>
          </a:bodyPr>
          <a:lstStyle/>
          <a:p>
            <a:pPr algn="ctr"/>
            <a:r>
              <a:rPr lang="en-US" sz="4800" dirty="0" err="1">
                <a:solidFill>
                  <a:schemeClr val="bg1">
                    <a:lumMod val="65000"/>
                  </a:schemeClr>
                </a:solidFill>
              </a:rPr>
              <a:t>purrr</a:t>
            </a:r>
            <a:endParaRPr lang="en-US" sz="4800" dirty="0">
              <a:solidFill>
                <a:schemeClr val="bg1">
                  <a:lumMod val="65000"/>
                </a:schemeClr>
              </a:solidFill>
            </a:endParaRPr>
          </a:p>
        </p:txBody>
      </p:sp>
      <p:sp>
        <p:nvSpPr>
          <p:cNvPr id="14" name="TextBox 13">
            <a:extLst>
              <a:ext uri="{FF2B5EF4-FFF2-40B4-BE49-F238E27FC236}">
                <a16:creationId xmlns:a16="http://schemas.microsoft.com/office/drawing/2014/main" id="{1B93D3D8-0E1F-40F4-A858-BE111510FADE}"/>
              </a:ext>
            </a:extLst>
          </p:cNvPr>
          <p:cNvSpPr txBox="1"/>
          <p:nvPr/>
        </p:nvSpPr>
        <p:spPr>
          <a:xfrm rot="20897165">
            <a:off x="9715705" y="5917954"/>
            <a:ext cx="2359620" cy="707886"/>
          </a:xfrm>
          <a:prstGeom prst="rect">
            <a:avLst/>
          </a:prstGeom>
          <a:noFill/>
        </p:spPr>
        <p:txBody>
          <a:bodyPr wrap="none" rtlCol="0">
            <a:spAutoFit/>
          </a:bodyPr>
          <a:lstStyle/>
          <a:p>
            <a:pPr algn="ctr"/>
            <a:r>
              <a:rPr lang="en-US" sz="4000" dirty="0">
                <a:solidFill>
                  <a:schemeClr val="accent1"/>
                </a:solidFill>
              </a:rPr>
              <a:t>and more!</a:t>
            </a:r>
          </a:p>
        </p:txBody>
      </p:sp>
    </p:spTree>
    <p:extLst>
      <p:ext uri="{BB962C8B-B14F-4D97-AF65-F5344CB8AC3E}">
        <p14:creationId xmlns:p14="http://schemas.microsoft.com/office/powerpoint/2010/main" val="12433256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72547240"/>
              </p:ext>
            </p:extLst>
          </p:nvPr>
        </p:nvGraphicFramePr>
        <p:xfrm>
          <a:off x="948340" y="1582034"/>
          <a:ext cx="3446357" cy="4820920"/>
        </p:xfrm>
        <a:graphic>
          <a:graphicData uri="http://schemas.openxmlformats.org/drawingml/2006/table">
            <a:tbl>
              <a:tblPr firstRow="1" bandRow="1">
                <a:tableStyleId>{5C22544A-7EE6-4342-B048-85BDC9FD1C3A}</a:tableStyleId>
              </a:tblPr>
              <a:tblGrid>
                <a:gridCol w="1058122">
                  <a:extLst>
                    <a:ext uri="{9D8B030D-6E8A-4147-A177-3AD203B41FA5}">
                      <a16:colId xmlns:a16="http://schemas.microsoft.com/office/drawing/2014/main" val="20000"/>
                    </a:ext>
                  </a:extLst>
                </a:gridCol>
                <a:gridCol w="1176655">
                  <a:extLst>
                    <a:ext uri="{9D8B030D-6E8A-4147-A177-3AD203B41FA5}">
                      <a16:colId xmlns:a16="http://schemas.microsoft.com/office/drawing/2014/main" val="20001"/>
                    </a:ext>
                  </a:extLst>
                </a:gridCol>
                <a:gridCol w="1211580">
                  <a:extLst>
                    <a:ext uri="{9D8B030D-6E8A-4147-A177-3AD203B41FA5}">
                      <a16:colId xmlns:a16="http://schemas.microsoft.com/office/drawing/2014/main" val="20002"/>
                    </a:ext>
                  </a:extLst>
                </a:gridCol>
              </a:tblGrid>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r>
                        <a:rPr lang="en-US" dirty="0">
                          <a:solidFill>
                            <a:schemeClr val="tx1"/>
                          </a:solidFill>
                          <a:latin typeface="Lato" charset="0"/>
                          <a:ea typeface="Lato" charset="0"/>
                          <a:cs typeface="Lato" charset="0"/>
                        </a:rPr>
                        <a:t>key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r>
                        <a:rPr lang="en-US" dirty="0">
                          <a:solidFill>
                            <a:schemeClr val="tx1"/>
                          </a:solidFill>
                          <a:latin typeface="Lato" charset="0"/>
                          <a:ea typeface="Lato" charset="0"/>
                          <a:cs typeface="Lato" charset="0"/>
                        </a:rPr>
                        <a:t>value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extLst>
                  <a:ext uri="{0D108BD9-81ED-4DB2-BD59-A6C34878D82A}">
                    <a16:rowId xmlns:a16="http://schemas.microsoft.com/office/drawing/2014/main" val="10005"/>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extLst>
                  <a:ext uri="{0D108BD9-81ED-4DB2-BD59-A6C34878D82A}">
                    <a16:rowId xmlns:a16="http://schemas.microsoft.com/office/drawing/2014/main" val="10006"/>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extLst>
                  <a:ext uri="{0D108BD9-81ED-4DB2-BD59-A6C34878D82A}">
                    <a16:rowId xmlns:a16="http://schemas.microsoft.com/office/drawing/2014/main" val="10007"/>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extLst>
                  <a:ext uri="{0D108BD9-81ED-4DB2-BD59-A6C34878D82A}">
                    <a16:rowId xmlns:a16="http://schemas.microsoft.com/office/drawing/2014/main" val="10008"/>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9"/>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10"/>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11"/>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1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706811438"/>
              </p:ext>
            </p:extLst>
          </p:nvPr>
        </p:nvGraphicFramePr>
        <p:xfrm>
          <a:off x="6741533" y="3065394"/>
          <a:ext cx="4701856" cy="1854200"/>
        </p:xfrm>
        <a:graphic>
          <a:graphicData uri="http://schemas.openxmlformats.org/drawingml/2006/table">
            <a:tbl>
              <a:tblPr firstRow="1" bandRow="1">
                <a:tableStyleId>{5C22544A-7EE6-4342-B048-85BDC9FD1C3A}</a:tableStyleId>
              </a:tblPr>
              <a:tblGrid>
                <a:gridCol w="1175464">
                  <a:extLst>
                    <a:ext uri="{9D8B030D-6E8A-4147-A177-3AD203B41FA5}">
                      <a16:colId xmlns:a16="http://schemas.microsoft.com/office/drawing/2014/main" val="20000"/>
                    </a:ext>
                  </a:extLst>
                </a:gridCol>
                <a:gridCol w="1175464">
                  <a:extLst>
                    <a:ext uri="{9D8B030D-6E8A-4147-A177-3AD203B41FA5}">
                      <a16:colId xmlns:a16="http://schemas.microsoft.com/office/drawing/2014/main" val="20001"/>
                    </a:ext>
                  </a:extLst>
                </a:gridCol>
                <a:gridCol w="1175464">
                  <a:extLst>
                    <a:ext uri="{9D8B030D-6E8A-4147-A177-3AD203B41FA5}">
                      <a16:colId xmlns:a16="http://schemas.microsoft.com/office/drawing/2014/main" val="20002"/>
                    </a:ext>
                  </a:extLst>
                </a:gridCol>
                <a:gridCol w="1175464">
                  <a:extLst>
                    <a:ext uri="{9D8B030D-6E8A-4147-A177-3AD203B41FA5}">
                      <a16:colId xmlns:a16="http://schemas.microsoft.com/office/drawing/2014/main" val="20003"/>
                    </a:ext>
                  </a:extLst>
                </a:gridCol>
              </a:tblGrid>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1"/>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2"/>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3"/>
                  </a:ext>
                </a:extLst>
              </a:tr>
              <a:tr h="370840">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FDCE1"/>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A500"/>
                    </a:solidFill>
                  </a:tcPr>
                </a:tc>
                <a:tc>
                  <a:txBody>
                    <a:bodyPr/>
                    <a:lstStyle/>
                    <a:p>
                      <a:endParaRPr lang="en-US" dirty="0">
                        <a:solidFill>
                          <a:schemeClr val="tx1"/>
                        </a:solidFill>
                        <a:latin typeface="Lato" charset="0"/>
                        <a:ea typeface="Lato" charset="0"/>
                        <a:cs typeface="Lato"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4"/>
                  </a:ext>
                </a:extLst>
              </a:tr>
            </a:tbl>
          </a:graphicData>
        </a:graphic>
      </p:graphicFrame>
      <p:grpSp>
        <p:nvGrpSpPr>
          <p:cNvPr id="2" name="Group 1"/>
          <p:cNvGrpSpPr/>
          <p:nvPr/>
        </p:nvGrpSpPr>
        <p:grpSpPr>
          <a:xfrm>
            <a:off x="4472467" y="3761661"/>
            <a:ext cx="2269066" cy="461665"/>
            <a:chOff x="5672667" y="3191248"/>
            <a:chExt cx="2269066" cy="461665"/>
          </a:xfrm>
        </p:grpSpPr>
        <p:cxnSp>
          <p:nvCxnSpPr>
            <p:cNvPr id="17" name="Straight Arrow Connector 16"/>
            <p:cNvCxnSpPr/>
            <p:nvPr/>
          </p:nvCxnSpPr>
          <p:spPr>
            <a:xfrm>
              <a:off x="5672667" y="3455947"/>
              <a:ext cx="2269066" cy="0"/>
            </a:xfrm>
            <a:prstGeom prst="straightConnector1">
              <a:avLst/>
            </a:prstGeom>
            <a:ln w="508000">
              <a:solidFill>
                <a:srgbClr val="859094"/>
              </a:solidFill>
              <a:tailEnd type="triangle"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19045" y="3191248"/>
              <a:ext cx="1306768" cy="461665"/>
            </a:xfrm>
            <a:prstGeom prst="rect">
              <a:avLst/>
            </a:prstGeom>
            <a:noFill/>
          </p:spPr>
          <p:txBody>
            <a:bodyPr wrap="none" rtlCol="0">
              <a:spAutoFit/>
            </a:bodyPr>
            <a:lstStyle/>
            <a:p>
              <a:r>
                <a:rPr lang="en-US" sz="2400" b="1" dirty="0">
                  <a:solidFill>
                    <a:schemeClr val="bg1"/>
                  </a:solidFill>
                  <a:latin typeface="Lato" charset="0"/>
                  <a:ea typeface="Lato" charset="0"/>
                  <a:cs typeface="Lato" charset="0"/>
                </a:rPr>
                <a:t>spread()</a:t>
              </a:r>
            </a:p>
          </p:txBody>
        </p:sp>
      </p:grpSp>
      <p:sp>
        <p:nvSpPr>
          <p:cNvPr id="7" name="TextBox 6">
            <a:extLst>
              <a:ext uri="{FF2B5EF4-FFF2-40B4-BE49-F238E27FC236}">
                <a16:creationId xmlns:a16="http://schemas.microsoft.com/office/drawing/2014/main" id="{5F6668C5-B497-445E-AA00-461A10D4DEC5}"/>
              </a:ext>
            </a:extLst>
          </p:cNvPr>
          <p:cNvSpPr txBox="1"/>
          <p:nvPr/>
        </p:nvSpPr>
        <p:spPr>
          <a:xfrm>
            <a:off x="4591777" y="258595"/>
            <a:ext cx="3008452" cy="1323439"/>
          </a:xfrm>
          <a:prstGeom prst="rect">
            <a:avLst/>
          </a:prstGeom>
          <a:noFill/>
        </p:spPr>
        <p:txBody>
          <a:bodyPr wrap="none" rtlCol="0">
            <a:spAutoFit/>
          </a:bodyPr>
          <a:lstStyle/>
          <a:p>
            <a:pPr algn="ctr"/>
            <a:r>
              <a:rPr lang="en-US" sz="8000" dirty="0"/>
              <a:t>spread</a:t>
            </a:r>
          </a:p>
        </p:txBody>
      </p:sp>
      <p:sp>
        <p:nvSpPr>
          <p:cNvPr id="8" name="TextBox 7">
            <a:extLst>
              <a:ext uri="{FF2B5EF4-FFF2-40B4-BE49-F238E27FC236}">
                <a16:creationId xmlns:a16="http://schemas.microsoft.com/office/drawing/2014/main" id="{8E3AC380-7DAE-468B-BE23-82CC3B9D8D05}"/>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286981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ular Callout 5"/>
          <p:cNvSpPr/>
          <p:nvPr/>
        </p:nvSpPr>
        <p:spPr>
          <a:xfrm>
            <a:off x="5467584" y="4570426"/>
            <a:ext cx="2671762" cy="821521"/>
          </a:xfrm>
          <a:prstGeom prst="wedgeRectCallout">
            <a:avLst>
              <a:gd name="adj1" fmla="val -6148"/>
              <a:gd name="adj2" fmla="val -12419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Contains the column names you </a:t>
            </a:r>
            <a:r>
              <a:rPr lang="en-US" sz="2800" b="1" dirty="0">
                <a:solidFill>
                  <a:srgbClr val="3BDA90"/>
                </a:solidFill>
                <a:latin typeface="Nothing You Could Do" charset="0"/>
                <a:ea typeface="Nothing You Could Do" charset="0"/>
                <a:cs typeface="Nothing You Could Do" charset="0"/>
              </a:rPr>
              <a:t>want</a:t>
            </a:r>
          </a:p>
        </p:txBody>
      </p:sp>
      <p:sp>
        <p:nvSpPr>
          <p:cNvPr id="7" name="Rectangular Callout 6"/>
          <p:cNvSpPr/>
          <p:nvPr/>
        </p:nvSpPr>
        <p:spPr>
          <a:xfrm>
            <a:off x="8541657" y="4327525"/>
            <a:ext cx="2671757" cy="1307322"/>
          </a:xfrm>
          <a:prstGeom prst="wedgeRectCallout">
            <a:avLst>
              <a:gd name="adj1" fmla="val -25687"/>
              <a:gd name="adj2" fmla="val -1242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Contains the </a:t>
            </a:r>
            <a:br>
              <a:rPr lang="en-US" sz="2800" b="1" dirty="0">
                <a:solidFill>
                  <a:schemeClr val="tx1"/>
                </a:solidFill>
                <a:latin typeface="Nothing You Could Do" charset="0"/>
                <a:ea typeface="Nothing You Could Do" charset="0"/>
                <a:cs typeface="Nothing You Could Do" charset="0"/>
              </a:rPr>
            </a:br>
            <a:r>
              <a:rPr lang="en-US" sz="2800" b="1" dirty="0">
                <a:solidFill>
                  <a:schemeClr val="tx1"/>
                </a:solidFill>
                <a:latin typeface="Nothing You Could Do" charset="0"/>
                <a:ea typeface="Nothing You Could Do" charset="0"/>
                <a:cs typeface="Nothing You Could Do" charset="0"/>
              </a:rPr>
              <a:t>cell values </a:t>
            </a:r>
            <a:br>
              <a:rPr lang="en-US" sz="2800" b="1" dirty="0">
                <a:solidFill>
                  <a:schemeClr val="tx1"/>
                </a:solidFill>
                <a:latin typeface="Nothing You Could Do" charset="0"/>
                <a:ea typeface="Nothing You Could Do" charset="0"/>
                <a:cs typeface="Nothing You Could Do" charset="0"/>
              </a:rPr>
            </a:br>
            <a:r>
              <a:rPr lang="en-US" sz="2800" b="1" dirty="0">
                <a:solidFill>
                  <a:schemeClr val="tx1"/>
                </a:solidFill>
                <a:latin typeface="Nothing You Could Do" charset="0"/>
                <a:ea typeface="Nothing You Could Do" charset="0"/>
                <a:cs typeface="Nothing You Could Do" charset="0"/>
              </a:rPr>
              <a:t>you </a:t>
            </a:r>
            <a:r>
              <a:rPr lang="en-US" sz="2800" b="1" dirty="0">
                <a:solidFill>
                  <a:srgbClr val="3BDA90"/>
                </a:solidFill>
                <a:latin typeface="Nothing You Could Do" charset="0"/>
                <a:ea typeface="Nothing You Could Do" charset="0"/>
                <a:cs typeface="Nothing You Could Do" charset="0"/>
              </a:rPr>
              <a:t>want</a:t>
            </a:r>
          </a:p>
        </p:txBody>
      </p:sp>
      <p:sp>
        <p:nvSpPr>
          <p:cNvPr id="9" name="Rectangular Callout 8"/>
          <p:cNvSpPr/>
          <p:nvPr/>
        </p:nvSpPr>
        <p:spPr>
          <a:xfrm>
            <a:off x="2720876" y="880533"/>
            <a:ext cx="1877828" cy="955362"/>
          </a:xfrm>
          <a:prstGeom prst="wedgeRectCallout">
            <a:avLst>
              <a:gd name="adj1" fmla="val -31710"/>
              <a:gd name="adj2" fmla="val 11196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Dataset</a:t>
            </a:r>
          </a:p>
          <a:p>
            <a:pPr algn="ctr"/>
            <a:r>
              <a:rPr lang="en-US" sz="2800" b="1" dirty="0">
                <a:solidFill>
                  <a:schemeClr val="tx1"/>
                </a:solidFill>
                <a:latin typeface="Nothing You Could Do" charset="0"/>
                <a:ea typeface="Nothing You Could Do" charset="0"/>
                <a:cs typeface="Nothing You Could Do" charset="0"/>
              </a:rPr>
              <a:t>you </a:t>
            </a:r>
            <a:r>
              <a:rPr lang="en-US" sz="2800" b="1" dirty="0">
                <a:solidFill>
                  <a:srgbClr val="3BB8D6"/>
                </a:solidFill>
                <a:latin typeface="Nothing You Could Do" charset="0"/>
                <a:ea typeface="Nothing You Could Do" charset="0"/>
                <a:cs typeface="Nothing You Could Do" charset="0"/>
              </a:rPr>
              <a:t>have</a:t>
            </a:r>
          </a:p>
        </p:txBody>
      </p:sp>
      <p:sp>
        <p:nvSpPr>
          <p:cNvPr id="10" name="Rectangular Callout 9"/>
          <p:cNvSpPr/>
          <p:nvPr/>
        </p:nvSpPr>
        <p:spPr>
          <a:xfrm>
            <a:off x="6726978" y="858934"/>
            <a:ext cx="3199982" cy="955362"/>
          </a:xfrm>
          <a:prstGeom prst="wedgeRectCallout">
            <a:avLst>
              <a:gd name="adj1" fmla="val -33538"/>
              <a:gd name="adj2" fmla="val 6230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Nothing You Could Do" charset="0"/>
                <a:ea typeface="Nothing You Could Do" charset="0"/>
                <a:cs typeface="Nothing You Could Do" charset="0"/>
              </a:rPr>
              <a:t>Columns</a:t>
            </a:r>
          </a:p>
          <a:p>
            <a:pPr algn="ctr"/>
            <a:r>
              <a:rPr lang="en-US" sz="2800" b="1" dirty="0">
                <a:solidFill>
                  <a:schemeClr val="tx1"/>
                </a:solidFill>
                <a:latin typeface="Nothing You Could Do" charset="0"/>
                <a:ea typeface="Nothing You Could Do" charset="0"/>
                <a:cs typeface="Nothing You Could Do" charset="0"/>
              </a:rPr>
              <a:t>you </a:t>
            </a:r>
            <a:r>
              <a:rPr lang="en-US" sz="2800" b="1" dirty="0">
                <a:solidFill>
                  <a:srgbClr val="3BB8D6"/>
                </a:solidFill>
                <a:latin typeface="Nothing You Could Do" charset="0"/>
                <a:ea typeface="Nothing You Could Do" charset="0"/>
                <a:cs typeface="Nothing You Could Do" charset="0"/>
              </a:rPr>
              <a:t>have</a:t>
            </a:r>
            <a:r>
              <a:rPr lang="en-US" sz="2800" b="1" dirty="0">
                <a:solidFill>
                  <a:schemeClr val="tx1"/>
                </a:solidFill>
                <a:latin typeface="Nothing You Could Do" charset="0"/>
                <a:ea typeface="Nothing You Could Do" charset="0"/>
                <a:cs typeface="Nothing You Could Do" charset="0"/>
              </a:rPr>
              <a:t> </a:t>
            </a:r>
          </a:p>
        </p:txBody>
      </p:sp>
      <p:cxnSp>
        <p:nvCxnSpPr>
          <p:cNvPr id="11" name="Straight Arrow Connector 10"/>
          <p:cNvCxnSpPr/>
          <p:nvPr/>
        </p:nvCxnSpPr>
        <p:spPr>
          <a:xfrm>
            <a:off x="3659790" y="1835895"/>
            <a:ext cx="0" cy="830997"/>
          </a:xfrm>
          <a:prstGeom prst="straightConnector1">
            <a:avLst/>
          </a:prstGeom>
          <a:ln w="254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a:stCxn id="10" idx="2"/>
          </p:cNvCxnSpPr>
          <p:nvPr/>
        </p:nvCxnSpPr>
        <p:spPr>
          <a:xfrm flipH="1">
            <a:off x="6726978" y="1814296"/>
            <a:ext cx="1599991" cy="949103"/>
          </a:xfrm>
          <a:prstGeom prst="straightConnector1">
            <a:avLst/>
          </a:prstGeom>
          <a:ln w="254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6726978" y="3244311"/>
            <a:ext cx="0" cy="1043052"/>
          </a:xfrm>
          <a:prstGeom prst="straightConnector1">
            <a:avLst/>
          </a:prstGeom>
          <a:ln w="25400">
            <a:solidFill>
              <a:srgbClr val="3BDA90"/>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FF1D504-CB3E-4419-883F-76A982097365}"/>
              </a:ext>
            </a:extLst>
          </p:cNvPr>
          <p:cNvGrpSpPr/>
          <p:nvPr/>
        </p:nvGrpSpPr>
        <p:grpSpPr>
          <a:xfrm>
            <a:off x="935540" y="2679156"/>
            <a:ext cx="10227303" cy="565155"/>
            <a:chOff x="935540" y="2679156"/>
            <a:chExt cx="10227303" cy="565155"/>
          </a:xfrm>
        </p:grpSpPr>
        <p:sp>
          <p:nvSpPr>
            <p:cNvPr id="21" name="Rounded Rectangle 20"/>
            <p:cNvSpPr/>
            <p:nvPr/>
          </p:nvSpPr>
          <p:spPr>
            <a:xfrm>
              <a:off x="2217696" y="2784998"/>
              <a:ext cx="2568387"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6104041" y="2784998"/>
              <a:ext cx="1237130"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121306" y="2791843"/>
              <a:ext cx="1600201"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35540" y="2679156"/>
              <a:ext cx="10227303" cy="565155"/>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spread(</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 </a:t>
              </a:r>
              <a:r>
                <a:rPr lang="en-US" sz="2300" dirty="0">
                  <a:latin typeface="Lucida Console" panose="020B0609040504020204" pitchFamily="49" charset="0"/>
                  <a:ea typeface="Roboto Mono" charset="0"/>
                  <a:cs typeface="Roboto Mono" charset="0"/>
                </a:rPr>
                <a:t>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uFill>
                    <a:solidFill>
                      <a:srgbClr val="3BB8D6"/>
                    </a:solidFill>
                  </a:uFill>
                  <a:latin typeface="Lucida Console" panose="020B0609040504020204" pitchFamily="49" charset="0"/>
                  <a:ea typeface="Roboto Mono" charset="0"/>
                  <a:cs typeface="Roboto Mono" charset="0"/>
                </a:rPr>
                <a:t>)</a:t>
              </a:r>
            </a:p>
          </p:txBody>
        </p:sp>
      </p:grpSp>
      <p:sp>
        <p:nvSpPr>
          <p:cNvPr id="17" name="TextBox 16">
            <a:extLst>
              <a:ext uri="{FF2B5EF4-FFF2-40B4-BE49-F238E27FC236}">
                <a16:creationId xmlns:a16="http://schemas.microsoft.com/office/drawing/2014/main" id="{BF0528EE-C296-4DBD-83C0-9662AFA451AD}"/>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cxnSp>
        <p:nvCxnSpPr>
          <p:cNvPr id="25" name="Straight Arrow Connector 24">
            <a:extLst>
              <a:ext uri="{FF2B5EF4-FFF2-40B4-BE49-F238E27FC236}">
                <a16:creationId xmlns:a16="http://schemas.microsoft.com/office/drawing/2014/main" id="{33DFA56D-1A4F-4F69-9F20-4B342F554FDD}"/>
              </a:ext>
            </a:extLst>
          </p:cNvPr>
          <p:cNvCxnSpPr>
            <a:cxnSpLocks/>
            <a:stCxn id="10" idx="2"/>
          </p:cNvCxnSpPr>
          <p:nvPr/>
        </p:nvCxnSpPr>
        <p:spPr>
          <a:xfrm>
            <a:off x="8326969" y="1814296"/>
            <a:ext cx="1773961" cy="935796"/>
          </a:xfrm>
          <a:prstGeom prst="straightConnector1">
            <a:avLst/>
          </a:prstGeom>
          <a:ln w="25400">
            <a:solidFill>
              <a:srgbClr val="3BB8D6"/>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412DC0-54C1-4D4D-9497-A6C7F7DBCD69}"/>
              </a:ext>
            </a:extLst>
          </p:cNvPr>
          <p:cNvCxnSpPr>
            <a:cxnSpLocks/>
          </p:cNvCxnSpPr>
          <p:nvPr/>
        </p:nvCxnSpPr>
        <p:spPr>
          <a:xfrm>
            <a:off x="9948338" y="3284473"/>
            <a:ext cx="0" cy="1043052"/>
          </a:xfrm>
          <a:prstGeom prst="straightConnector1">
            <a:avLst/>
          </a:prstGeom>
          <a:ln w="25400">
            <a:solidFill>
              <a:srgbClr val="3BDA90"/>
            </a:solidFill>
            <a:prstDash val="sysDot"/>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536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17195789"/>
              </p:ext>
            </p:extLst>
          </p:nvPr>
        </p:nvGraphicFramePr>
        <p:xfrm>
          <a:off x="1170003" y="1494721"/>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spice</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correct</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12"/>
                  </a:ext>
                </a:extLst>
              </a:tr>
            </a:tbl>
          </a:graphicData>
        </a:graphic>
      </p:graphicFrame>
      <p:sp>
        <p:nvSpPr>
          <p:cNvPr id="9" name="Arc 8"/>
          <p:cNvSpPr/>
          <p:nvPr/>
        </p:nvSpPr>
        <p:spPr>
          <a:xfrm flipH="1">
            <a:off x="-891907" y="992658"/>
            <a:ext cx="10898373" cy="4857176"/>
          </a:xfrm>
          <a:prstGeom prst="arc">
            <a:avLst>
              <a:gd name="adj1" fmla="val 5314652"/>
              <a:gd name="adj2" fmla="val 10593313"/>
            </a:avLst>
          </a:prstGeom>
          <a:ln w="38100">
            <a:solidFill>
              <a:srgbClr val="859094"/>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997860173"/>
              </p:ext>
            </p:extLst>
          </p:nvPr>
        </p:nvGraphicFramePr>
        <p:xfrm>
          <a:off x="7124666" y="1584495"/>
          <a:ext cx="4701857" cy="1854200"/>
        </p:xfrm>
        <a:graphic>
          <a:graphicData uri="http://schemas.openxmlformats.org/drawingml/2006/table">
            <a:tbl>
              <a:tblPr firstRow="1" bandRow="1">
                <a:tableStyleId>{5C22544A-7EE6-4342-B048-85BDC9FD1C3A}</a:tableStyleId>
              </a:tblPr>
              <a:tblGrid>
                <a:gridCol w="835343">
                  <a:extLst>
                    <a:ext uri="{9D8B030D-6E8A-4147-A177-3AD203B41FA5}">
                      <a16:colId xmlns:a16="http://schemas.microsoft.com/office/drawing/2014/main" val="20000"/>
                    </a:ext>
                  </a:extLst>
                </a:gridCol>
                <a:gridCol w="1330642">
                  <a:extLst>
                    <a:ext uri="{9D8B030D-6E8A-4147-A177-3AD203B41FA5}">
                      <a16:colId xmlns:a16="http://schemas.microsoft.com/office/drawing/2014/main" val="20001"/>
                    </a:ext>
                  </a:extLst>
                </a:gridCol>
                <a:gridCol w="1403667">
                  <a:extLst>
                    <a:ext uri="{9D8B030D-6E8A-4147-A177-3AD203B41FA5}">
                      <a16:colId xmlns:a16="http://schemas.microsoft.com/office/drawing/2014/main" val="20002"/>
                    </a:ext>
                  </a:extLst>
                </a:gridCol>
                <a:gridCol w="1132205">
                  <a:extLst>
                    <a:ext uri="{9D8B030D-6E8A-4147-A177-3AD203B41FA5}">
                      <a16:colId xmlns:a16="http://schemas.microsoft.com/office/drawing/2014/main" val="20003"/>
                    </a:ext>
                  </a:extLst>
                </a:gridCol>
              </a:tblGrid>
              <a:tr h="370840">
                <a:tc>
                  <a:txBody>
                    <a:bodyPr/>
                    <a:lstStyle/>
                    <a:p>
                      <a:r>
                        <a:rPr lang="en-US" sz="1600" b="1" i="0" dirty="0">
                          <a:ln>
                            <a:noFill/>
                          </a:ln>
                          <a:solidFill>
                            <a:schemeClr val="tx1"/>
                          </a:solidFill>
                          <a:latin typeface="Lato" charset="0"/>
                          <a:ea typeface="Lato" charset="0"/>
                          <a:cs typeface="Lato"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cinnamon_1</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cardamom_2</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Lato" charset="0"/>
                          <a:ea typeface="Lato" charset="0"/>
                          <a:cs typeface="Lato" charset="0"/>
                        </a:rPr>
                        <a:t>nutmeg_3</a:t>
                      </a:r>
                      <a:endParaRPr lang="en-US" sz="1800" b="0" i="0" u="none" strike="noStrike" dirty="0">
                        <a:solidFill>
                          <a:schemeClr val="tx1"/>
                        </a:solidFill>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BDA90"/>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Lato" charset="0"/>
                          <a:ea typeface="Lato" charset="0"/>
                          <a:cs typeface="Lato"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Lato" charset="0"/>
                          <a:ea typeface="Lato" charset="0"/>
                          <a:cs typeface="Lato"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Lato" charset="0"/>
                          <a:ea typeface="Lato" charset="0"/>
                          <a:cs typeface="Lato"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1</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Lato" charset="0"/>
                          <a:ea typeface="Lato" charset="0"/>
                          <a:cs typeface="Lato"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D155"/>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NA</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D7D31"/>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Lato" charset="0"/>
                          <a:ea typeface="Lato" charset="0"/>
                          <a:cs typeface="Lato" charset="0"/>
                        </a:rPr>
                        <a:t>0</a:t>
                      </a:r>
                      <a:endParaRPr lang="en-US" sz="1800" b="0" i="0" u="none" strike="noStrike" dirty="0">
                        <a:effectLst/>
                        <a:latin typeface="Arial"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746F"/>
                    </a:solidFill>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50309977-0787-4BA0-B340-41B967FAAC7D}"/>
              </a:ext>
            </a:extLst>
          </p:cNvPr>
          <p:cNvSpPr txBox="1"/>
          <p:nvPr/>
        </p:nvSpPr>
        <p:spPr>
          <a:xfrm>
            <a:off x="0" y="6519446"/>
            <a:ext cx="1767728" cy="338554"/>
          </a:xfrm>
          <a:prstGeom prst="rect">
            <a:avLst/>
          </a:prstGeom>
          <a:noFill/>
        </p:spPr>
        <p:txBody>
          <a:bodyPr wrap="none" rtlCol="0">
            <a:spAutoFit/>
          </a:bodyPr>
          <a:lstStyle/>
          <a:p>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apreshill</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a:t>
            </a:r>
            <a:r>
              <a:rPr lang="en-US" sz="1600" dirty="0" err="1">
                <a:solidFill>
                  <a:schemeClr val="tx1">
                    <a:lumMod val="50000"/>
                    <a:lumOff val="50000"/>
                  </a:schemeClr>
                </a:solidFill>
                <a:hlinkClick r:id="rId3">
                  <a:extLst>
                    <a:ext uri="{A12FA001-AC4F-418D-AE19-62706E023703}">
                      <ahyp:hlinkClr xmlns:ahyp="http://schemas.microsoft.com/office/drawing/2018/hyperlinkcolor" val="tx"/>
                    </a:ext>
                  </a:extLst>
                </a:hlinkClick>
              </a:rPr>
              <a:t>teachthat</a:t>
            </a:r>
            <a:endParaRPr lang="en-US" sz="1600" dirty="0">
              <a:solidFill>
                <a:schemeClr val="tx1">
                  <a:lumMod val="50000"/>
                  <a:lumOff val="50000"/>
                </a:schemeClr>
              </a:solidFill>
            </a:endParaRPr>
          </a:p>
        </p:txBody>
      </p:sp>
      <p:grpSp>
        <p:nvGrpSpPr>
          <p:cNvPr id="12" name="Group 11">
            <a:extLst>
              <a:ext uri="{FF2B5EF4-FFF2-40B4-BE49-F238E27FC236}">
                <a16:creationId xmlns:a16="http://schemas.microsoft.com/office/drawing/2014/main" id="{180066D6-2D10-4381-BFCC-EADDDD28333E}"/>
              </a:ext>
            </a:extLst>
          </p:cNvPr>
          <p:cNvGrpSpPr/>
          <p:nvPr/>
        </p:nvGrpSpPr>
        <p:grpSpPr>
          <a:xfrm>
            <a:off x="996996" y="439521"/>
            <a:ext cx="10198008" cy="565155"/>
            <a:chOff x="911936" y="2682160"/>
            <a:chExt cx="10198008" cy="565155"/>
          </a:xfrm>
        </p:grpSpPr>
        <p:sp>
          <p:nvSpPr>
            <p:cNvPr id="14" name="Rounded Rectangle 21">
              <a:extLst>
                <a:ext uri="{FF2B5EF4-FFF2-40B4-BE49-F238E27FC236}">
                  <a16:creationId xmlns:a16="http://schemas.microsoft.com/office/drawing/2014/main" id="{F111471B-F495-42AC-9676-8A84AD6574A2}"/>
                </a:ext>
              </a:extLst>
            </p:cNvPr>
            <p:cNvSpPr/>
            <p:nvPr/>
          </p:nvSpPr>
          <p:spPr>
            <a:xfrm>
              <a:off x="6104041" y="2784998"/>
              <a:ext cx="1237130"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2">
              <a:extLst>
                <a:ext uri="{FF2B5EF4-FFF2-40B4-BE49-F238E27FC236}">
                  <a16:creationId xmlns:a16="http://schemas.microsoft.com/office/drawing/2014/main" id="{61B9F7CF-11C4-49A2-B3D6-2714A9E1B29E}"/>
                </a:ext>
              </a:extLst>
            </p:cNvPr>
            <p:cNvSpPr/>
            <p:nvPr/>
          </p:nvSpPr>
          <p:spPr>
            <a:xfrm>
              <a:off x="9121306" y="2791843"/>
              <a:ext cx="1600201"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B7321BA-C3D9-447E-B205-6AE7249D0586}"/>
                </a:ext>
              </a:extLst>
            </p:cNvPr>
            <p:cNvSpPr txBox="1"/>
            <p:nvPr/>
          </p:nvSpPr>
          <p:spPr>
            <a:xfrm>
              <a:off x="911936" y="2682160"/>
              <a:ext cx="10198008" cy="565155"/>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spread(</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 </a:t>
              </a:r>
              <a:r>
                <a:rPr lang="en-US" sz="2300" dirty="0">
                  <a:latin typeface="Lucida Console" panose="020B0609040504020204" pitchFamily="49" charset="0"/>
                  <a:ea typeface="Roboto Mono" charset="0"/>
                  <a:cs typeface="Roboto Mono" charset="0"/>
                </a:rPr>
                <a:t>key = “</a:t>
              </a:r>
              <a:r>
                <a:rPr lang="en-US" sz="2300" dirty="0">
                  <a:uFill>
                    <a:solidFill>
                      <a:srgbClr val="3BDA90"/>
                    </a:solidFill>
                  </a:uFill>
                  <a:latin typeface="Lucida Console" panose="020B0609040504020204" pitchFamily="49" charset="0"/>
                  <a:ea typeface="Roboto Mono" charset="0"/>
                  <a:cs typeface="Roboto Mono" charset="0"/>
                </a:rPr>
                <a:t>spice”</a:t>
              </a:r>
              <a:r>
                <a:rPr lang="en-US" sz="2300" dirty="0">
                  <a:latin typeface="Lucida Console" panose="020B0609040504020204" pitchFamily="49" charset="0"/>
                  <a:ea typeface="Roboto Mono" charset="0"/>
                  <a:cs typeface="Roboto Mono" charset="0"/>
                </a:rPr>
                <a:t>, value = “</a:t>
              </a:r>
              <a:r>
                <a:rPr lang="en-US" sz="2300" dirty="0">
                  <a:uFill>
                    <a:solidFill>
                      <a:srgbClr val="3BDA90"/>
                    </a:solidFill>
                  </a:uFill>
                  <a:latin typeface="Lucida Console" panose="020B0609040504020204" pitchFamily="49" charset="0"/>
                  <a:ea typeface="Roboto Mono" charset="0"/>
                  <a:cs typeface="Roboto Mono" charset="0"/>
                </a:rPr>
                <a:t>correct”</a:t>
              </a:r>
              <a:r>
                <a:rPr lang="en-US" sz="2300" dirty="0">
                  <a:uFill>
                    <a:solidFill>
                      <a:srgbClr val="3BB8D6"/>
                    </a:solidFill>
                  </a:uFill>
                  <a:latin typeface="Lucida Console" panose="020B0609040504020204" pitchFamily="49" charset="0"/>
                  <a:ea typeface="Roboto Mono" charset="0"/>
                  <a:cs typeface="Roboto Mono" charset="0"/>
                </a:rPr>
                <a:t>)</a:t>
              </a:r>
            </a:p>
          </p:txBody>
        </p:sp>
      </p:grpSp>
    </p:spTree>
    <p:extLst>
      <p:ext uri="{BB962C8B-B14F-4D97-AF65-F5344CB8AC3E}">
        <p14:creationId xmlns:p14="http://schemas.microsoft.com/office/powerpoint/2010/main" val="3985606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5DC0BE5-1268-43B0-A731-CB199F7B27B1}"/>
              </a:ext>
            </a:extLst>
          </p:cNvPr>
          <p:cNvGraphicFramePr>
            <a:graphicFrameLocks noGrp="1"/>
          </p:cNvGraphicFramePr>
          <p:nvPr>
            <p:extLst>
              <p:ext uri="{D42A27DB-BD31-4B8C-83A1-F6EECF244321}">
                <p14:modId xmlns:p14="http://schemas.microsoft.com/office/powerpoint/2010/main" val="3708688808"/>
              </p:ext>
            </p:extLst>
          </p:nvPr>
        </p:nvGraphicFramePr>
        <p:xfrm>
          <a:off x="2126772" y="1698526"/>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spice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NA</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graphicFrame>
        <p:nvGraphicFramePr>
          <p:cNvPr id="10" name="Table 9">
            <a:extLst>
              <a:ext uri="{FF2B5EF4-FFF2-40B4-BE49-F238E27FC236}">
                <a16:creationId xmlns:a16="http://schemas.microsoft.com/office/drawing/2014/main" id="{CE8F7E71-DDA7-4773-A8A3-00478698D4B6}"/>
              </a:ext>
            </a:extLst>
          </p:cNvPr>
          <p:cNvGraphicFramePr>
            <a:graphicFrameLocks noGrp="1"/>
          </p:cNvGraphicFramePr>
          <p:nvPr>
            <p:extLst>
              <p:ext uri="{D42A27DB-BD31-4B8C-83A1-F6EECF244321}">
                <p14:modId xmlns:p14="http://schemas.microsoft.com/office/powerpoint/2010/main" val="3192104716"/>
              </p:ext>
            </p:extLst>
          </p:nvPr>
        </p:nvGraphicFramePr>
        <p:xfrm>
          <a:off x="6890865" y="1698526"/>
          <a:ext cx="4011598" cy="4820920"/>
        </p:xfrm>
        <a:graphic>
          <a:graphicData uri="http://schemas.openxmlformats.org/drawingml/2006/table">
            <a:tbl>
              <a:tblPr firstRow="1" bandRow="1">
                <a:tableStyleId>{5C22544A-7EE6-4342-B048-85BDC9FD1C3A}</a:tableStyleId>
              </a:tblPr>
              <a:tblGrid>
                <a:gridCol w="831502">
                  <a:extLst>
                    <a:ext uri="{9D8B030D-6E8A-4147-A177-3AD203B41FA5}">
                      <a16:colId xmlns:a16="http://schemas.microsoft.com/office/drawing/2014/main" val="20000"/>
                    </a:ext>
                  </a:extLst>
                </a:gridCol>
                <a:gridCol w="1409108">
                  <a:extLst>
                    <a:ext uri="{9D8B030D-6E8A-4147-A177-3AD203B41FA5}">
                      <a16:colId xmlns:a16="http://schemas.microsoft.com/office/drawing/2014/main" val="20001"/>
                    </a:ext>
                  </a:extLst>
                </a:gridCol>
                <a:gridCol w="774526">
                  <a:extLst>
                    <a:ext uri="{9D8B030D-6E8A-4147-A177-3AD203B41FA5}">
                      <a16:colId xmlns:a16="http://schemas.microsoft.com/office/drawing/2014/main" val="2672997955"/>
                    </a:ext>
                  </a:extLst>
                </a:gridCol>
                <a:gridCol w="996462">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err="1">
                          <a:ln>
                            <a:noFill/>
                          </a:ln>
                          <a:solidFill>
                            <a:schemeClr val="tx1"/>
                          </a:solidFill>
                          <a:effectLst/>
                          <a:latin typeface="Calibri" panose="020F0502020204030204" pitchFamily="34" charset="0"/>
                          <a:ea typeface="Lato" charset="0"/>
                          <a:cs typeface="Calibri" panose="020F0502020204030204" pitchFamily="34" charset="0"/>
                        </a:rPr>
                        <a:t>spice_name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dirty="0">
                          <a:solidFill>
                            <a:schemeClr val="tx1"/>
                          </a:solidFill>
                          <a:effectLst/>
                          <a:latin typeface="Calibri" panose="020F0502020204030204" pitchFamily="34" charset="0"/>
                          <a:cs typeface="Calibri" panose="020F0502020204030204" pitchFamily="34" charset="0"/>
                        </a:rPr>
                        <a:t>num</a:t>
                      </a:r>
                      <a:endParaRPr lang="en-US" sz="1800" b="1"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cinnamon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cardamom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nutmeg</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sp>
        <p:nvSpPr>
          <p:cNvPr id="11" name="TextBox 10">
            <a:extLst>
              <a:ext uri="{FF2B5EF4-FFF2-40B4-BE49-F238E27FC236}">
                <a16:creationId xmlns:a16="http://schemas.microsoft.com/office/drawing/2014/main" id="{7A10448B-FF7D-4816-9136-77028CF833C7}"/>
              </a:ext>
            </a:extLst>
          </p:cNvPr>
          <p:cNvSpPr txBox="1"/>
          <p:nvPr/>
        </p:nvSpPr>
        <p:spPr>
          <a:xfrm>
            <a:off x="4202633" y="258595"/>
            <a:ext cx="3786742" cy="1323439"/>
          </a:xfrm>
          <a:prstGeom prst="rect">
            <a:avLst/>
          </a:prstGeom>
          <a:noFill/>
        </p:spPr>
        <p:txBody>
          <a:bodyPr wrap="none" rtlCol="0">
            <a:spAutoFit/>
          </a:bodyPr>
          <a:lstStyle/>
          <a:p>
            <a:pPr algn="ctr"/>
            <a:r>
              <a:rPr lang="en-US" sz="8000" dirty="0"/>
              <a:t>separate</a:t>
            </a:r>
          </a:p>
        </p:txBody>
      </p:sp>
    </p:spTree>
    <p:extLst>
      <p:ext uri="{BB962C8B-B14F-4D97-AF65-F5344CB8AC3E}">
        <p14:creationId xmlns:p14="http://schemas.microsoft.com/office/powerpoint/2010/main" val="1597257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5DC0BE5-1268-43B0-A731-CB199F7B27B1}"/>
              </a:ext>
            </a:extLst>
          </p:cNvPr>
          <p:cNvGraphicFramePr>
            <a:graphicFrameLocks noGrp="1"/>
          </p:cNvGraphicFramePr>
          <p:nvPr>
            <p:extLst/>
          </p:nvPr>
        </p:nvGraphicFramePr>
        <p:xfrm>
          <a:off x="2126772" y="1698526"/>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spice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NA</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graphicFrame>
        <p:nvGraphicFramePr>
          <p:cNvPr id="10" name="Table 9">
            <a:extLst>
              <a:ext uri="{FF2B5EF4-FFF2-40B4-BE49-F238E27FC236}">
                <a16:creationId xmlns:a16="http://schemas.microsoft.com/office/drawing/2014/main" id="{CE8F7E71-DDA7-4773-A8A3-00478698D4B6}"/>
              </a:ext>
            </a:extLst>
          </p:cNvPr>
          <p:cNvGraphicFramePr>
            <a:graphicFrameLocks noGrp="1"/>
          </p:cNvGraphicFramePr>
          <p:nvPr>
            <p:extLst>
              <p:ext uri="{D42A27DB-BD31-4B8C-83A1-F6EECF244321}">
                <p14:modId xmlns:p14="http://schemas.microsoft.com/office/powerpoint/2010/main" val="2809087129"/>
              </p:ext>
            </p:extLst>
          </p:nvPr>
        </p:nvGraphicFramePr>
        <p:xfrm>
          <a:off x="6890865" y="1698526"/>
          <a:ext cx="4011598" cy="4820920"/>
        </p:xfrm>
        <a:graphic>
          <a:graphicData uri="http://schemas.openxmlformats.org/drawingml/2006/table">
            <a:tbl>
              <a:tblPr firstRow="1" bandRow="1">
                <a:tableStyleId>{5C22544A-7EE6-4342-B048-85BDC9FD1C3A}</a:tableStyleId>
              </a:tblPr>
              <a:tblGrid>
                <a:gridCol w="831502">
                  <a:extLst>
                    <a:ext uri="{9D8B030D-6E8A-4147-A177-3AD203B41FA5}">
                      <a16:colId xmlns:a16="http://schemas.microsoft.com/office/drawing/2014/main" val="20000"/>
                    </a:ext>
                  </a:extLst>
                </a:gridCol>
                <a:gridCol w="1409108">
                  <a:extLst>
                    <a:ext uri="{9D8B030D-6E8A-4147-A177-3AD203B41FA5}">
                      <a16:colId xmlns:a16="http://schemas.microsoft.com/office/drawing/2014/main" val="20001"/>
                    </a:ext>
                  </a:extLst>
                </a:gridCol>
                <a:gridCol w="774526">
                  <a:extLst>
                    <a:ext uri="{9D8B030D-6E8A-4147-A177-3AD203B41FA5}">
                      <a16:colId xmlns:a16="http://schemas.microsoft.com/office/drawing/2014/main" val="2672997955"/>
                    </a:ext>
                  </a:extLst>
                </a:gridCol>
                <a:gridCol w="996462">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err="1">
                          <a:ln>
                            <a:noFill/>
                          </a:ln>
                          <a:solidFill>
                            <a:schemeClr val="tx1"/>
                          </a:solidFill>
                          <a:effectLst/>
                          <a:latin typeface="Calibri" panose="020F0502020204030204" pitchFamily="34" charset="0"/>
                          <a:ea typeface="Lato" charset="0"/>
                          <a:cs typeface="Calibri" panose="020F0502020204030204" pitchFamily="34" charset="0"/>
                        </a:rPr>
                        <a:t>spice_name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dirty="0">
                          <a:solidFill>
                            <a:schemeClr val="tx1"/>
                          </a:solidFill>
                          <a:effectLst/>
                          <a:latin typeface="Calibri" panose="020F0502020204030204" pitchFamily="34" charset="0"/>
                          <a:cs typeface="Calibri" panose="020F0502020204030204" pitchFamily="34" charset="0"/>
                        </a:rPr>
                        <a:t>num</a:t>
                      </a:r>
                      <a:endParaRPr lang="en-US" sz="1800" b="1"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cinnamon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cardamom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nutmeg</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grpSp>
        <p:nvGrpSpPr>
          <p:cNvPr id="4" name="Group 3">
            <a:extLst>
              <a:ext uri="{FF2B5EF4-FFF2-40B4-BE49-F238E27FC236}">
                <a16:creationId xmlns:a16="http://schemas.microsoft.com/office/drawing/2014/main" id="{7422EEB4-A60D-4F60-BDEB-DE3CD07BD32A}"/>
              </a:ext>
            </a:extLst>
          </p:cNvPr>
          <p:cNvGrpSpPr/>
          <p:nvPr/>
        </p:nvGrpSpPr>
        <p:grpSpPr>
          <a:xfrm>
            <a:off x="1594611" y="532371"/>
            <a:ext cx="9002777" cy="586821"/>
            <a:chOff x="562708" y="779113"/>
            <a:chExt cx="9002777" cy="586821"/>
          </a:xfrm>
        </p:grpSpPr>
        <p:sp>
          <p:nvSpPr>
            <p:cNvPr id="16" name="Rounded Rectangle 21">
              <a:extLst>
                <a:ext uri="{FF2B5EF4-FFF2-40B4-BE49-F238E27FC236}">
                  <a16:creationId xmlns:a16="http://schemas.microsoft.com/office/drawing/2014/main" id="{189862FD-6FD1-4016-BDD1-2B683100058E}"/>
                </a:ext>
              </a:extLst>
            </p:cNvPr>
            <p:cNvSpPr/>
            <p:nvPr/>
          </p:nvSpPr>
          <p:spPr>
            <a:xfrm>
              <a:off x="6272299" y="925127"/>
              <a:ext cx="3016843"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C35F3E-4814-4ABF-B456-DB88E369BAE9}"/>
                </a:ext>
              </a:extLst>
            </p:cNvPr>
            <p:cNvGrpSpPr/>
            <p:nvPr/>
          </p:nvGrpSpPr>
          <p:grpSpPr>
            <a:xfrm>
              <a:off x="562708" y="779113"/>
              <a:ext cx="9002777" cy="586821"/>
              <a:chOff x="477648" y="3021752"/>
              <a:chExt cx="9002777" cy="586821"/>
            </a:xfrm>
          </p:grpSpPr>
          <p:sp>
            <p:nvSpPr>
              <p:cNvPr id="13" name="Rounded Rectangle 21">
                <a:extLst>
                  <a:ext uri="{FF2B5EF4-FFF2-40B4-BE49-F238E27FC236}">
                    <a16:creationId xmlns:a16="http://schemas.microsoft.com/office/drawing/2014/main" id="{AD0475F5-D042-4EFB-AEAE-34189CB092DB}"/>
                  </a:ext>
                </a:extLst>
              </p:cNvPr>
              <p:cNvSpPr/>
              <p:nvPr/>
            </p:nvSpPr>
            <p:spPr>
              <a:xfrm>
                <a:off x="4862078" y="3167766"/>
                <a:ext cx="1148862"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D2E409-734A-4765-8732-89F3F1C5886F}"/>
                  </a:ext>
                </a:extLst>
              </p:cNvPr>
              <p:cNvSpPr txBox="1"/>
              <p:nvPr/>
            </p:nvSpPr>
            <p:spPr>
              <a:xfrm>
                <a:off x="477648" y="3021752"/>
                <a:ext cx="9002777" cy="565155"/>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separate(</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 </a:t>
                </a:r>
                <a:r>
                  <a:rPr lang="en-US" sz="2300" dirty="0">
                    <a:latin typeface="Lucida Console" panose="020B0609040504020204" pitchFamily="49" charset="0"/>
                    <a:ea typeface="Roboto Mono" charset="0"/>
                    <a:cs typeface="Roboto Mono" charset="0"/>
                  </a:rPr>
                  <a:t>spice, c(“spice”, “num”))</a:t>
                </a:r>
                <a:endParaRPr lang="en-US" sz="2300" dirty="0">
                  <a:uFill>
                    <a:solidFill>
                      <a:srgbClr val="3BB8D6"/>
                    </a:solidFill>
                  </a:uFill>
                  <a:latin typeface="Lucida Console" panose="020B0609040504020204" pitchFamily="49" charset="0"/>
                  <a:ea typeface="Roboto Mono" charset="0"/>
                  <a:cs typeface="Roboto Mono" charset="0"/>
                </a:endParaRPr>
              </a:p>
            </p:txBody>
          </p:sp>
        </p:grpSp>
      </p:grpSp>
    </p:spTree>
    <p:extLst>
      <p:ext uri="{BB962C8B-B14F-4D97-AF65-F5344CB8AC3E}">
        <p14:creationId xmlns:p14="http://schemas.microsoft.com/office/powerpoint/2010/main" val="3644755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5DC0BE5-1268-43B0-A731-CB199F7B27B1}"/>
              </a:ext>
            </a:extLst>
          </p:cNvPr>
          <p:cNvGraphicFramePr>
            <a:graphicFrameLocks noGrp="1"/>
          </p:cNvGraphicFramePr>
          <p:nvPr>
            <p:extLst>
              <p:ext uri="{D42A27DB-BD31-4B8C-83A1-F6EECF244321}">
                <p14:modId xmlns:p14="http://schemas.microsoft.com/office/powerpoint/2010/main" val="1069695805"/>
              </p:ext>
            </p:extLst>
          </p:nvPr>
        </p:nvGraphicFramePr>
        <p:xfrm>
          <a:off x="6890865" y="1698526"/>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spice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NA</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graphicFrame>
        <p:nvGraphicFramePr>
          <p:cNvPr id="10" name="Table 9">
            <a:extLst>
              <a:ext uri="{FF2B5EF4-FFF2-40B4-BE49-F238E27FC236}">
                <a16:creationId xmlns:a16="http://schemas.microsoft.com/office/drawing/2014/main" id="{CE8F7E71-DDA7-4773-A8A3-00478698D4B6}"/>
              </a:ext>
            </a:extLst>
          </p:cNvPr>
          <p:cNvGraphicFramePr>
            <a:graphicFrameLocks noGrp="1"/>
          </p:cNvGraphicFramePr>
          <p:nvPr>
            <p:extLst>
              <p:ext uri="{D42A27DB-BD31-4B8C-83A1-F6EECF244321}">
                <p14:modId xmlns:p14="http://schemas.microsoft.com/office/powerpoint/2010/main" val="153655198"/>
              </p:ext>
            </p:extLst>
          </p:nvPr>
        </p:nvGraphicFramePr>
        <p:xfrm>
          <a:off x="1437919" y="1698526"/>
          <a:ext cx="4011598" cy="4820920"/>
        </p:xfrm>
        <a:graphic>
          <a:graphicData uri="http://schemas.openxmlformats.org/drawingml/2006/table">
            <a:tbl>
              <a:tblPr firstRow="1" bandRow="1">
                <a:tableStyleId>{5C22544A-7EE6-4342-B048-85BDC9FD1C3A}</a:tableStyleId>
              </a:tblPr>
              <a:tblGrid>
                <a:gridCol w="831502">
                  <a:extLst>
                    <a:ext uri="{9D8B030D-6E8A-4147-A177-3AD203B41FA5}">
                      <a16:colId xmlns:a16="http://schemas.microsoft.com/office/drawing/2014/main" val="20000"/>
                    </a:ext>
                  </a:extLst>
                </a:gridCol>
                <a:gridCol w="1409108">
                  <a:extLst>
                    <a:ext uri="{9D8B030D-6E8A-4147-A177-3AD203B41FA5}">
                      <a16:colId xmlns:a16="http://schemas.microsoft.com/office/drawing/2014/main" val="20001"/>
                    </a:ext>
                  </a:extLst>
                </a:gridCol>
                <a:gridCol w="774526">
                  <a:extLst>
                    <a:ext uri="{9D8B030D-6E8A-4147-A177-3AD203B41FA5}">
                      <a16:colId xmlns:a16="http://schemas.microsoft.com/office/drawing/2014/main" val="2672997955"/>
                    </a:ext>
                  </a:extLst>
                </a:gridCol>
                <a:gridCol w="996462">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err="1">
                          <a:ln>
                            <a:noFill/>
                          </a:ln>
                          <a:solidFill>
                            <a:schemeClr val="tx1"/>
                          </a:solidFill>
                          <a:effectLst/>
                          <a:latin typeface="Calibri" panose="020F0502020204030204" pitchFamily="34" charset="0"/>
                          <a:ea typeface="Lato" charset="0"/>
                          <a:cs typeface="Calibri" panose="020F0502020204030204" pitchFamily="34" charset="0"/>
                        </a:rPr>
                        <a:t>spice_name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dirty="0">
                          <a:solidFill>
                            <a:schemeClr val="tx1"/>
                          </a:solidFill>
                          <a:effectLst/>
                          <a:latin typeface="Calibri" panose="020F0502020204030204" pitchFamily="34" charset="0"/>
                          <a:cs typeface="Calibri" panose="020F0502020204030204" pitchFamily="34" charset="0"/>
                        </a:rPr>
                        <a:t>num</a:t>
                      </a:r>
                      <a:endParaRPr lang="en-US" sz="1800" b="1"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cinnamon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cardamom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nutmeg</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sp>
        <p:nvSpPr>
          <p:cNvPr id="11" name="TextBox 10">
            <a:extLst>
              <a:ext uri="{FF2B5EF4-FFF2-40B4-BE49-F238E27FC236}">
                <a16:creationId xmlns:a16="http://schemas.microsoft.com/office/drawing/2014/main" id="{3CA09CAD-64C3-4261-AD17-F53EBC0648F8}"/>
              </a:ext>
            </a:extLst>
          </p:cNvPr>
          <p:cNvSpPr txBox="1"/>
          <p:nvPr/>
        </p:nvSpPr>
        <p:spPr>
          <a:xfrm>
            <a:off x="4926357" y="258595"/>
            <a:ext cx="2339295" cy="1323439"/>
          </a:xfrm>
          <a:prstGeom prst="rect">
            <a:avLst/>
          </a:prstGeom>
          <a:noFill/>
        </p:spPr>
        <p:txBody>
          <a:bodyPr wrap="none" rtlCol="0">
            <a:spAutoFit/>
          </a:bodyPr>
          <a:lstStyle/>
          <a:p>
            <a:pPr algn="ctr"/>
            <a:r>
              <a:rPr lang="en-US" sz="8000" dirty="0"/>
              <a:t>unite</a:t>
            </a:r>
          </a:p>
        </p:txBody>
      </p:sp>
    </p:spTree>
    <p:extLst>
      <p:ext uri="{BB962C8B-B14F-4D97-AF65-F5344CB8AC3E}">
        <p14:creationId xmlns:p14="http://schemas.microsoft.com/office/powerpoint/2010/main" val="2157421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5DC0BE5-1268-43B0-A731-CB199F7B27B1}"/>
              </a:ext>
            </a:extLst>
          </p:cNvPr>
          <p:cNvGraphicFramePr>
            <a:graphicFrameLocks noGrp="1"/>
          </p:cNvGraphicFramePr>
          <p:nvPr>
            <p:extLst/>
          </p:nvPr>
        </p:nvGraphicFramePr>
        <p:xfrm>
          <a:off x="6890865" y="1698526"/>
          <a:ext cx="3174365" cy="4820920"/>
        </p:xfrm>
        <a:graphic>
          <a:graphicData uri="http://schemas.openxmlformats.org/drawingml/2006/table">
            <a:tbl>
              <a:tblPr firstRow="1" bandRow="1">
                <a:tableStyleId>{5C22544A-7EE6-4342-B048-85BDC9FD1C3A}</a:tableStyleId>
              </a:tblPr>
              <a:tblGrid>
                <a:gridCol w="843280">
                  <a:extLst>
                    <a:ext uri="{9D8B030D-6E8A-4147-A177-3AD203B41FA5}">
                      <a16:colId xmlns:a16="http://schemas.microsoft.com/office/drawing/2014/main" val="20000"/>
                    </a:ext>
                  </a:extLst>
                </a:gridCol>
                <a:gridCol w="1429068">
                  <a:extLst>
                    <a:ext uri="{9D8B030D-6E8A-4147-A177-3AD203B41FA5}">
                      <a16:colId xmlns:a16="http://schemas.microsoft.com/office/drawing/2014/main" val="20001"/>
                    </a:ext>
                  </a:extLst>
                </a:gridCol>
                <a:gridCol w="902017">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spice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cinnamon_1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cardamom_2</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NA</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1</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r>
                        <a:rPr lang="en-US" sz="1600" b="0" i="0" dirty="0">
                          <a:ln>
                            <a:noFill/>
                          </a:ln>
                          <a:solidFill>
                            <a:schemeClr val="tx1"/>
                          </a:solidFill>
                          <a:latin typeface="Calibri" panose="020F0502020204030204" pitchFamily="34" charset="0"/>
                          <a:ea typeface="Lato" charset="0"/>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0"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nutmeg_3</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ED5E8">
                        <a:alpha val="50196"/>
                      </a:srgbClr>
                    </a:solidFill>
                  </a:tcPr>
                </a:tc>
                <a:tc>
                  <a:txBody>
                    <a:bodyPr/>
                    <a:lstStyle/>
                    <a:p>
                      <a:pPr marL="0" algn="r" rtl="0" eaLnBrk="1" fontAlgn="ctr" latinLnBrk="0" hangingPunct="1">
                        <a:spcBef>
                          <a:spcPts val="0"/>
                        </a:spcBef>
                        <a:spcAft>
                          <a:spcPts val="0"/>
                        </a:spcAft>
                      </a:pPr>
                      <a:r>
                        <a:rPr lang="en-US" sz="1600" b="0" i="0" u="none" strike="noStrike" kern="1200" dirty="0">
                          <a:ln>
                            <a:noFill/>
                          </a:ln>
                          <a:solidFill>
                            <a:srgbClr val="000000"/>
                          </a:solidFill>
                          <a:effectLst/>
                          <a:latin typeface="Calibri" panose="020F0502020204030204" pitchFamily="34" charset="0"/>
                          <a:ea typeface="Lato" charset="0"/>
                          <a:cs typeface="Calibri" panose="020F0502020204030204" pitchFamily="34" charset="0"/>
                        </a:rPr>
                        <a:t>0</a:t>
                      </a:r>
                      <a:endParaRPr lang="en-US" sz="1800" b="0" i="0" u="none" strike="noStrike" dirty="0">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graphicFrame>
        <p:nvGraphicFramePr>
          <p:cNvPr id="10" name="Table 9">
            <a:extLst>
              <a:ext uri="{FF2B5EF4-FFF2-40B4-BE49-F238E27FC236}">
                <a16:creationId xmlns:a16="http://schemas.microsoft.com/office/drawing/2014/main" id="{CE8F7E71-DDA7-4773-A8A3-00478698D4B6}"/>
              </a:ext>
            </a:extLst>
          </p:cNvPr>
          <p:cNvGraphicFramePr>
            <a:graphicFrameLocks noGrp="1"/>
          </p:cNvGraphicFramePr>
          <p:nvPr>
            <p:extLst>
              <p:ext uri="{D42A27DB-BD31-4B8C-83A1-F6EECF244321}">
                <p14:modId xmlns:p14="http://schemas.microsoft.com/office/powerpoint/2010/main" val="4051567596"/>
              </p:ext>
            </p:extLst>
          </p:nvPr>
        </p:nvGraphicFramePr>
        <p:xfrm>
          <a:off x="1437919" y="1698526"/>
          <a:ext cx="4011598" cy="4820920"/>
        </p:xfrm>
        <a:graphic>
          <a:graphicData uri="http://schemas.openxmlformats.org/drawingml/2006/table">
            <a:tbl>
              <a:tblPr firstRow="1" bandRow="1">
                <a:tableStyleId>{5C22544A-7EE6-4342-B048-85BDC9FD1C3A}</a:tableStyleId>
              </a:tblPr>
              <a:tblGrid>
                <a:gridCol w="831502">
                  <a:extLst>
                    <a:ext uri="{9D8B030D-6E8A-4147-A177-3AD203B41FA5}">
                      <a16:colId xmlns:a16="http://schemas.microsoft.com/office/drawing/2014/main" val="20000"/>
                    </a:ext>
                  </a:extLst>
                </a:gridCol>
                <a:gridCol w="1409108">
                  <a:extLst>
                    <a:ext uri="{9D8B030D-6E8A-4147-A177-3AD203B41FA5}">
                      <a16:colId xmlns:a16="http://schemas.microsoft.com/office/drawing/2014/main" val="20001"/>
                    </a:ext>
                  </a:extLst>
                </a:gridCol>
                <a:gridCol w="774526">
                  <a:extLst>
                    <a:ext uri="{9D8B030D-6E8A-4147-A177-3AD203B41FA5}">
                      <a16:colId xmlns:a16="http://schemas.microsoft.com/office/drawing/2014/main" val="2672997955"/>
                    </a:ext>
                  </a:extLst>
                </a:gridCol>
                <a:gridCol w="996462">
                  <a:extLst>
                    <a:ext uri="{9D8B030D-6E8A-4147-A177-3AD203B41FA5}">
                      <a16:colId xmlns:a16="http://schemas.microsoft.com/office/drawing/2014/main" val="20002"/>
                    </a:ext>
                  </a:extLst>
                </a:gridCol>
              </a:tblGrid>
              <a:tr h="370840">
                <a:tc>
                  <a:txBody>
                    <a:bodyPr/>
                    <a:lstStyle/>
                    <a:p>
                      <a:r>
                        <a:rPr lang="en-US" sz="1600" b="1" i="0" dirty="0">
                          <a:ln>
                            <a:noFill/>
                          </a:ln>
                          <a:solidFill>
                            <a:schemeClr val="tx1"/>
                          </a:solidFill>
                          <a:latin typeface="Calibri" panose="020F0502020204030204" pitchFamily="34" charset="0"/>
                          <a:ea typeface="Lato" charset="0"/>
                          <a:cs typeface="Calibri" panose="020F0502020204030204" pitchFamily="34" charset="0"/>
                        </a:rPr>
                        <a:t>baker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rtl="0" eaLnBrk="1" fontAlgn="ctr" latinLnBrk="0" hangingPunct="1">
                        <a:spcBef>
                          <a:spcPts val="0"/>
                        </a:spcBef>
                        <a:spcAft>
                          <a:spcPts val="0"/>
                        </a:spcAft>
                      </a:pPr>
                      <a:r>
                        <a:rPr lang="en-US" sz="1600" b="1" i="0" u="none" strike="noStrike" kern="1200" dirty="0" err="1">
                          <a:ln>
                            <a:noFill/>
                          </a:ln>
                          <a:solidFill>
                            <a:schemeClr val="tx1"/>
                          </a:solidFill>
                          <a:effectLst/>
                          <a:latin typeface="Calibri" panose="020F0502020204030204" pitchFamily="34" charset="0"/>
                          <a:ea typeface="Lato" charset="0"/>
                          <a:cs typeface="Calibri" panose="020F0502020204030204" pitchFamily="34" charset="0"/>
                        </a:rPr>
                        <a:t>spice_name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dirty="0">
                          <a:solidFill>
                            <a:schemeClr val="tx1"/>
                          </a:solidFill>
                          <a:effectLst/>
                          <a:latin typeface="Calibri" panose="020F0502020204030204" pitchFamily="34" charset="0"/>
                          <a:cs typeface="Calibri" panose="020F0502020204030204" pitchFamily="34" charset="0"/>
                        </a:rPr>
                        <a:t>num</a:t>
                      </a:r>
                      <a:endParaRPr lang="en-US" sz="1800" b="1"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solidFill>
                  </a:tcPr>
                </a:tc>
                <a:tc>
                  <a:txBody>
                    <a:bodyPr/>
                    <a:lstStyle/>
                    <a:p>
                      <a:pPr marL="0" algn="r" rtl="0" eaLnBrk="1" fontAlgn="ctr" latinLnBrk="0" hangingPunct="1">
                        <a:spcBef>
                          <a:spcPts val="0"/>
                        </a:spcBef>
                        <a:spcAft>
                          <a:spcPts val="0"/>
                        </a:spcAft>
                      </a:pPr>
                      <a:r>
                        <a:rPr lang="en-US" sz="1600" b="1" i="0" u="none" strike="noStrike" kern="1200" dirty="0">
                          <a:ln>
                            <a:noFill/>
                          </a:ln>
                          <a:solidFill>
                            <a:schemeClr val="tx1"/>
                          </a:solidFill>
                          <a:effectLst/>
                          <a:latin typeface="Calibri" panose="020F0502020204030204" pitchFamily="34" charset="0"/>
                          <a:ea typeface="Lato" charset="0"/>
                          <a:cs typeface="Calibri" panose="020F0502020204030204" pitchFamily="34" charset="0"/>
                        </a:rPr>
                        <a:t>correct</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cinnamon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cinnamon</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4"/>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cardamom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5"/>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7"/>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cardamom</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8"/>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nutmeg</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9"/>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0"/>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Ruby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1</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1"/>
                  </a:ext>
                </a:extLst>
              </a:tr>
              <a:tr h="370840">
                <a:tc>
                  <a:txBody>
                    <a:bodyPr/>
                    <a:lstStyle/>
                    <a:p>
                      <a:pPr marL="0" algn="l"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Zainab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algn="l" defTabSz="914400" rtl="0" eaLnBrk="1" fontAlgn="ctr" latinLnBrk="0" hangingPunct="1">
                        <a:spcBef>
                          <a:spcPts val="0"/>
                        </a:spcBef>
                        <a:spcAft>
                          <a:spcPts val="0"/>
                        </a:spcAft>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nutmeg</a:t>
                      </a:r>
                      <a:endParaRPr lang="en-US" sz="1600" b="0"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3</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5ECC5">
                        <a:alpha val="49804"/>
                      </a:srgbClr>
                    </a:solidFill>
                  </a:tcPr>
                </a:tc>
                <a:tc>
                  <a:txBody>
                    <a:bodyPr/>
                    <a:lstStyle/>
                    <a:p>
                      <a:pPr marL="0" algn="r" defTabSz="914400" rtl="0" eaLnBrk="1" fontAlgn="ctr" latinLnBrk="0" hangingPunct="1">
                        <a:spcBef>
                          <a:spcPts val="0"/>
                        </a:spcBef>
                        <a:spcAft>
                          <a:spcPts val="0"/>
                        </a:spcAft>
                      </a:pPr>
                      <a:r>
                        <a:rPr lang="en-US" sz="1600" b="0" i="0" u="none" strike="noStrike" kern="1200" dirty="0">
                          <a:solidFill>
                            <a:schemeClr val="tx1"/>
                          </a:solidFill>
                          <a:effectLst/>
                          <a:latin typeface="Calibri" panose="020F0502020204030204" pitchFamily="34" charset="0"/>
                          <a:ea typeface="+mn-ea"/>
                          <a:cs typeface="Calibri" panose="020F0502020204030204" pitchFamily="34" charset="0"/>
                        </a:rPr>
                        <a:t>0</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12"/>
                  </a:ext>
                </a:extLst>
              </a:tr>
            </a:tbl>
          </a:graphicData>
        </a:graphic>
      </p:graphicFrame>
      <p:grpSp>
        <p:nvGrpSpPr>
          <p:cNvPr id="4" name="Group 3">
            <a:extLst>
              <a:ext uri="{FF2B5EF4-FFF2-40B4-BE49-F238E27FC236}">
                <a16:creationId xmlns:a16="http://schemas.microsoft.com/office/drawing/2014/main" id="{7422EEB4-A60D-4F60-BDEB-DE3CD07BD32A}"/>
              </a:ext>
            </a:extLst>
          </p:cNvPr>
          <p:cNvGrpSpPr/>
          <p:nvPr/>
        </p:nvGrpSpPr>
        <p:grpSpPr>
          <a:xfrm>
            <a:off x="1594611" y="532371"/>
            <a:ext cx="9002777" cy="596133"/>
            <a:chOff x="562708" y="779113"/>
            <a:chExt cx="9002777" cy="596133"/>
          </a:xfrm>
        </p:grpSpPr>
        <p:sp>
          <p:nvSpPr>
            <p:cNvPr id="16" name="Rounded Rectangle 21">
              <a:extLst>
                <a:ext uri="{FF2B5EF4-FFF2-40B4-BE49-F238E27FC236}">
                  <a16:creationId xmlns:a16="http://schemas.microsoft.com/office/drawing/2014/main" id="{189862FD-6FD1-4016-BDD1-2B683100058E}"/>
                </a:ext>
              </a:extLst>
            </p:cNvPr>
            <p:cNvSpPr/>
            <p:nvPr/>
          </p:nvSpPr>
          <p:spPr>
            <a:xfrm>
              <a:off x="5703587" y="934439"/>
              <a:ext cx="2731895" cy="440807"/>
            </a:xfrm>
            <a:prstGeom prst="roundRect">
              <a:avLst/>
            </a:prstGeom>
            <a:solidFill>
              <a:srgbClr val="8ED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7C35F3E-4814-4ABF-B456-DB88E369BAE9}"/>
                </a:ext>
              </a:extLst>
            </p:cNvPr>
            <p:cNvGrpSpPr/>
            <p:nvPr/>
          </p:nvGrpSpPr>
          <p:grpSpPr>
            <a:xfrm>
              <a:off x="562708" y="779113"/>
              <a:ext cx="9002777" cy="586821"/>
              <a:chOff x="477648" y="3021752"/>
              <a:chExt cx="9002777" cy="586821"/>
            </a:xfrm>
          </p:grpSpPr>
          <p:sp>
            <p:nvSpPr>
              <p:cNvPr id="13" name="Rounded Rectangle 21">
                <a:extLst>
                  <a:ext uri="{FF2B5EF4-FFF2-40B4-BE49-F238E27FC236}">
                    <a16:creationId xmlns:a16="http://schemas.microsoft.com/office/drawing/2014/main" id="{AD0475F5-D042-4EFB-AEAE-34189CB092DB}"/>
                  </a:ext>
                </a:extLst>
              </p:cNvPr>
              <p:cNvSpPr/>
              <p:nvPr/>
            </p:nvSpPr>
            <p:spPr>
              <a:xfrm>
                <a:off x="4332554" y="3167766"/>
                <a:ext cx="1148862" cy="440807"/>
              </a:xfrm>
              <a:prstGeom prst="roundRect">
                <a:avLst/>
              </a:prstGeom>
              <a:solidFill>
                <a:srgbClr val="A5E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D2E409-734A-4765-8732-89F3F1C5886F}"/>
                  </a:ext>
                </a:extLst>
              </p:cNvPr>
              <p:cNvSpPr txBox="1"/>
              <p:nvPr/>
            </p:nvSpPr>
            <p:spPr>
              <a:xfrm>
                <a:off x="477648" y="3021752"/>
                <a:ext cx="9002777" cy="565155"/>
              </a:xfrm>
              <a:prstGeom prst="rect">
                <a:avLst/>
              </a:prstGeom>
              <a:noFill/>
            </p:spPr>
            <p:txBody>
              <a:bodyPr wrap="square" rtlCol="0">
                <a:spAutoFit/>
              </a:bodyPr>
              <a:lstStyle/>
              <a:p>
                <a:pPr>
                  <a:lnSpc>
                    <a:spcPct val="150000"/>
                  </a:lnSpc>
                </a:pPr>
                <a:r>
                  <a:rPr lang="en-US" sz="2300" dirty="0">
                    <a:latin typeface="Lucida Console" panose="020B0609040504020204" pitchFamily="49" charset="0"/>
                    <a:ea typeface="Roboto Mono" charset="0"/>
                    <a:cs typeface="Roboto Mono" charset="0"/>
                  </a:rPr>
                  <a:t>unite(</a:t>
                </a:r>
                <a:r>
                  <a:rPr lang="en-US" sz="2300" dirty="0" err="1">
                    <a:uFill>
                      <a:solidFill>
                        <a:srgbClr val="3BB8D6"/>
                      </a:solidFill>
                    </a:uFill>
                    <a:latin typeface="Lucida Console" panose="020B0609040504020204" pitchFamily="49" charset="0"/>
                    <a:ea typeface="Roboto Mono" charset="0"/>
                    <a:cs typeface="Roboto Mono" charset="0"/>
                  </a:rPr>
                  <a:t>juniors_untidy</a:t>
                </a:r>
                <a:r>
                  <a:rPr lang="en-US" sz="2300" dirty="0">
                    <a:uFill>
                      <a:solidFill>
                        <a:srgbClr val="3BB8D6"/>
                      </a:solidFill>
                    </a:uFill>
                    <a:latin typeface="Lucida Console" panose="020B0609040504020204" pitchFamily="49" charset="0"/>
                    <a:ea typeface="Roboto Mono" charset="0"/>
                    <a:cs typeface="Roboto Mono" charset="0"/>
                  </a:rPr>
                  <a:t>, </a:t>
                </a:r>
                <a:r>
                  <a:rPr lang="en-US" sz="2300" dirty="0">
                    <a:latin typeface="Lucida Console" panose="020B0609040504020204" pitchFamily="49" charset="0"/>
                    <a:ea typeface="Roboto Mono" charset="0"/>
                    <a:cs typeface="Roboto Mono" charset="0"/>
                  </a:rPr>
                  <a:t>spice, </a:t>
                </a:r>
                <a:r>
                  <a:rPr lang="en-US" sz="2300" dirty="0" err="1">
                    <a:latin typeface="Lucida Console" panose="020B0609040504020204" pitchFamily="49" charset="0"/>
                    <a:ea typeface="Roboto Mono" charset="0"/>
                    <a:cs typeface="Roboto Mono" charset="0"/>
                  </a:rPr>
                  <a:t>spice_name</a:t>
                </a:r>
                <a:r>
                  <a:rPr lang="en-US" sz="2300" dirty="0">
                    <a:latin typeface="Lucida Console" panose="020B0609040504020204" pitchFamily="49" charset="0"/>
                    <a:ea typeface="Roboto Mono" charset="0"/>
                    <a:cs typeface="Roboto Mono" charset="0"/>
                  </a:rPr>
                  <a:t>, num)</a:t>
                </a:r>
                <a:endParaRPr lang="en-US" sz="2300" dirty="0">
                  <a:uFill>
                    <a:solidFill>
                      <a:srgbClr val="3BB8D6"/>
                    </a:solidFill>
                  </a:uFill>
                  <a:latin typeface="Lucida Console" panose="020B0609040504020204" pitchFamily="49" charset="0"/>
                  <a:ea typeface="Roboto Mono" charset="0"/>
                  <a:cs typeface="Roboto Mono" charset="0"/>
                </a:endParaRPr>
              </a:p>
            </p:txBody>
          </p:sp>
        </p:grpSp>
      </p:grpSp>
    </p:spTree>
    <p:extLst>
      <p:ext uri="{BB962C8B-B14F-4D97-AF65-F5344CB8AC3E}">
        <p14:creationId xmlns:p14="http://schemas.microsoft.com/office/powerpoint/2010/main" val="2809481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F6475-EA52-43AA-A171-C18009967B56}"/>
              </a:ext>
            </a:extLst>
          </p:cNvPr>
          <p:cNvSpPr txBox="1"/>
          <p:nvPr/>
        </p:nvSpPr>
        <p:spPr>
          <a:xfrm>
            <a:off x="1580254" y="258595"/>
            <a:ext cx="9031511" cy="1323439"/>
          </a:xfrm>
          <a:prstGeom prst="rect">
            <a:avLst/>
          </a:prstGeom>
          <a:noFill/>
        </p:spPr>
        <p:txBody>
          <a:bodyPr wrap="none" rtlCol="0">
            <a:spAutoFit/>
          </a:bodyPr>
          <a:lstStyle/>
          <a:p>
            <a:pPr algn="ctr"/>
            <a:r>
              <a:rPr lang="en-US" sz="8000" dirty="0"/>
              <a:t>putting it all together</a:t>
            </a:r>
          </a:p>
        </p:txBody>
      </p:sp>
      <p:sp>
        <p:nvSpPr>
          <p:cNvPr id="3" name="TextBox 2">
            <a:extLst>
              <a:ext uri="{FF2B5EF4-FFF2-40B4-BE49-F238E27FC236}">
                <a16:creationId xmlns:a16="http://schemas.microsoft.com/office/drawing/2014/main" id="{CED8A450-388E-4CDF-8A7E-680DB3941B1E}"/>
              </a:ext>
            </a:extLst>
          </p:cNvPr>
          <p:cNvSpPr txBox="1"/>
          <p:nvPr/>
        </p:nvSpPr>
        <p:spPr>
          <a:xfrm>
            <a:off x="1524000" y="2274838"/>
            <a:ext cx="9144000" cy="2308324"/>
          </a:xfrm>
          <a:prstGeom prst="rect">
            <a:avLst/>
          </a:prstGeom>
          <a:noFill/>
        </p:spPr>
        <p:txBody>
          <a:bodyPr wrap="square" rtlCol="0">
            <a:spAutoFit/>
          </a:bodyPr>
          <a:lstStyle/>
          <a:p>
            <a:r>
              <a:rPr lang="en-US" sz="3600" dirty="0"/>
              <a:t>I would like a summary table of the 25 BFI items with the mean, </a:t>
            </a:r>
            <a:r>
              <a:rPr lang="en-US" sz="3600" dirty="0" err="1"/>
              <a:t>sd</a:t>
            </a:r>
            <a:r>
              <a:rPr lang="en-US" sz="3600" dirty="0"/>
              <a:t>, min, and max. </a:t>
            </a:r>
          </a:p>
          <a:p>
            <a:endParaRPr lang="en-US" sz="3600" dirty="0"/>
          </a:p>
          <a:p>
            <a:r>
              <a:rPr lang="en-US" sz="3600" dirty="0"/>
              <a:t>How do I do that?</a:t>
            </a:r>
          </a:p>
        </p:txBody>
      </p:sp>
    </p:spTree>
    <p:extLst>
      <p:ext uri="{BB962C8B-B14F-4D97-AF65-F5344CB8AC3E}">
        <p14:creationId xmlns:p14="http://schemas.microsoft.com/office/powerpoint/2010/main" val="2006709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F6475-EA52-43AA-A171-C18009967B56}"/>
              </a:ext>
            </a:extLst>
          </p:cNvPr>
          <p:cNvSpPr txBox="1"/>
          <p:nvPr/>
        </p:nvSpPr>
        <p:spPr>
          <a:xfrm>
            <a:off x="4631699" y="258595"/>
            <a:ext cx="2928623" cy="1323439"/>
          </a:xfrm>
          <a:prstGeom prst="rect">
            <a:avLst/>
          </a:prstGeom>
          <a:noFill/>
        </p:spPr>
        <p:txBody>
          <a:bodyPr wrap="none" rtlCol="0">
            <a:spAutoFit/>
          </a:bodyPr>
          <a:lstStyle/>
          <a:p>
            <a:pPr algn="ctr"/>
            <a:r>
              <a:rPr lang="en-US" sz="8000" dirty="0"/>
              <a:t>janitor</a:t>
            </a:r>
          </a:p>
        </p:txBody>
      </p:sp>
      <p:sp>
        <p:nvSpPr>
          <p:cNvPr id="3" name="TextBox 2">
            <a:extLst>
              <a:ext uri="{FF2B5EF4-FFF2-40B4-BE49-F238E27FC236}">
                <a16:creationId xmlns:a16="http://schemas.microsoft.com/office/drawing/2014/main" id="{CED8A450-388E-4CDF-8A7E-680DB3941B1E}"/>
              </a:ext>
            </a:extLst>
          </p:cNvPr>
          <p:cNvSpPr txBox="1"/>
          <p:nvPr/>
        </p:nvSpPr>
        <p:spPr>
          <a:xfrm>
            <a:off x="1513361" y="2280839"/>
            <a:ext cx="9144000" cy="1754326"/>
          </a:xfrm>
          <a:prstGeom prst="rect">
            <a:avLst/>
          </a:prstGeom>
          <a:noFill/>
        </p:spPr>
        <p:txBody>
          <a:bodyPr wrap="square" rtlCol="0">
            <a:spAutoFit/>
          </a:bodyPr>
          <a:lstStyle/>
          <a:p>
            <a:pPr algn="ctr"/>
            <a:r>
              <a:rPr lang="en-US" sz="3600" dirty="0" err="1"/>
              <a:t>clean_names</a:t>
            </a:r>
            <a:endParaRPr lang="en-US" sz="3600" dirty="0"/>
          </a:p>
          <a:p>
            <a:pPr algn="ctr"/>
            <a:endParaRPr lang="en-US" sz="3600" dirty="0"/>
          </a:p>
          <a:p>
            <a:pPr algn="ctr"/>
            <a:r>
              <a:rPr lang="en-US" sz="3600" dirty="0" err="1"/>
              <a:t>tabyl</a:t>
            </a:r>
            <a:endParaRPr lang="en-US" sz="3600" dirty="0"/>
          </a:p>
        </p:txBody>
      </p:sp>
      <p:pic>
        <p:nvPicPr>
          <p:cNvPr id="1026" name="Picture 2" descr="https://github.com/sfirke/janitor/raw/master/man/figures/logo_small.png">
            <a:extLst>
              <a:ext uri="{FF2B5EF4-FFF2-40B4-BE49-F238E27FC236}">
                <a16:creationId xmlns:a16="http://schemas.microsoft.com/office/drawing/2014/main" id="{03D6AD4B-BCDF-440A-969C-885E1F90A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6804" y="341232"/>
            <a:ext cx="2142392" cy="2481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75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F6475-EA52-43AA-A171-C18009967B56}"/>
              </a:ext>
            </a:extLst>
          </p:cNvPr>
          <p:cNvSpPr txBox="1"/>
          <p:nvPr/>
        </p:nvSpPr>
        <p:spPr>
          <a:xfrm>
            <a:off x="3262544" y="258595"/>
            <a:ext cx="5666936" cy="1323439"/>
          </a:xfrm>
          <a:prstGeom prst="rect">
            <a:avLst/>
          </a:prstGeom>
          <a:noFill/>
        </p:spPr>
        <p:txBody>
          <a:bodyPr wrap="none" rtlCol="0">
            <a:spAutoFit/>
          </a:bodyPr>
          <a:lstStyle/>
          <a:p>
            <a:pPr algn="ctr"/>
            <a:r>
              <a:rPr lang="en-US" sz="8000" dirty="0" err="1"/>
              <a:t>clean_names</a:t>
            </a:r>
            <a:endParaRPr lang="en-US" sz="8000" dirty="0"/>
          </a:p>
        </p:txBody>
      </p:sp>
      <p:sp>
        <p:nvSpPr>
          <p:cNvPr id="3" name="TextBox 2">
            <a:extLst>
              <a:ext uri="{FF2B5EF4-FFF2-40B4-BE49-F238E27FC236}">
                <a16:creationId xmlns:a16="http://schemas.microsoft.com/office/drawing/2014/main" id="{CED8A450-388E-4CDF-8A7E-680DB3941B1E}"/>
              </a:ext>
            </a:extLst>
          </p:cNvPr>
          <p:cNvSpPr txBox="1"/>
          <p:nvPr/>
        </p:nvSpPr>
        <p:spPr>
          <a:xfrm>
            <a:off x="386861" y="2280839"/>
            <a:ext cx="6494585" cy="3539430"/>
          </a:xfrm>
          <a:prstGeom prst="rect">
            <a:avLst/>
          </a:prstGeom>
          <a:noFill/>
        </p:spPr>
        <p:txBody>
          <a:bodyPr wrap="square" rtlCol="0">
            <a:spAutoFit/>
          </a:bodyPr>
          <a:lstStyle/>
          <a:p>
            <a:r>
              <a:rPr lang="en-US" sz="3200" dirty="0">
                <a:latin typeface="Lucida Console" panose="020B0609040504020204" pitchFamily="49" charset="0"/>
              </a:rPr>
              <a:t>names(</a:t>
            </a:r>
            <a:r>
              <a:rPr lang="en-US" sz="3200" dirty="0" err="1">
                <a:latin typeface="Lucida Console" panose="020B0609040504020204" pitchFamily="49" charset="0"/>
              </a:rPr>
              <a:t>test_df</a:t>
            </a:r>
            <a:r>
              <a:rPr lang="en-US" sz="3200" dirty="0">
                <a:latin typeface="Lucida Console" panose="020B0609040504020204" pitchFamily="49" charset="0"/>
              </a:rPr>
              <a:t>) &lt;- </a:t>
            </a:r>
          </a:p>
          <a:p>
            <a:pPr marL="457200" indent="-457200">
              <a:tabLst>
                <a:tab pos="1031875" algn="l"/>
              </a:tabLst>
            </a:pPr>
            <a:r>
              <a:rPr lang="en-US" sz="3200" dirty="0">
                <a:latin typeface="Lucida Console" panose="020B0609040504020204" pitchFamily="49" charset="0"/>
              </a:rPr>
              <a:t>	c("</a:t>
            </a:r>
            <a:r>
              <a:rPr lang="en-US" sz="3200" dirty="0" err="1">
                <a:latin typeface="Lucida Console" panose="020B0609040504020204" pitchFamily="49" charset="0"/>
              </a:rPr>
              <a:t>firstName</a:t>
            </a:r>
            <a:r>
              <a:rPr lang="en-US" sz="3200" dirty="0">
                <a:latin typeface="Lucida Console" panose="020B0609040504020204" pitchFamily="49" charset="0"/>
              </a:rPr>
              <a:t>",</a:t>
            </a:r>
          </a:p>
          <a:p>
            <a:pPr>
              <a:tabLst>
                <a:tab pos="1031875" algn="l"/>
              </a:tabLst>
            </a:pPr>
            <a:r>
              <a:rPr lang="en-US" sz="3200" dirty="0">
                <a:latin typeface="Lucida Console" panose="020B0609040504020204" pitchFamily="49" charset="0"/>
              </a:rPr>
              <a:t>	"</a:t>
            </a:r>
            <a:r>
              <a:rPr lang="en-US" sz="3200" dirty="0" err="1">
                <a:latin typeface="Lucida Console" panose="020B0609040504020204" pitchFamily="49" charset="0"/>
              </a:rPr>
              <a:t>ábc</a:t>
            </a:r>
            <a:r>
              <a:rPr lang="en-US" sz="3200" dirty="0">
                <a:latin typeface="Lucida Console" panose="020B0609040504020204" pitchFamily="49" charset="0"/>
              </a:rPr>
              <a:t>@!*", </a:t>
            </a:r>
          </a:p>
          <a:p>
            <a:pPr>
              <a:tabLst>
                <a:tab pos="1031875" algn="l"/>
              </a:tabLst>
            </a:pPr>
            <a:r>
              <a:rPr lang="en-US" sz="3200" dirty="0">
                <a:latin typeface="Lucida Console" panose="020B0609040504020204" pitchFamily="49" charset="0"/>
              </a:rPr>
              <a:t>	"% success (2009)", </a:t>
            </a:r>
          </a:p>
          <a:p>
            <a:pPr>
              <a:tabLst>
                <a:tab pos="1031875" algn="l"/>
              </a:tabLst>
            </a:pPr>
            <a:r>
              <a:rPr lang="en-US" sz="3200" dirty="0">
                <a:latin typeface="Lucida Console" panose="020B0609040504020204" pitchFamily="49" charset="0"/>
              </a:rPr>
              <a:t>	"REPEAT VALUE", </a:t>
            </a:r>
          </a:p>
          <a:p>
            <a:pPr>
              <a:tabLst>
                <a:tab pos="1031875" algn="l"/>
              </a:tabLst>
            </a:pPr>
            <a:r>
              <a:rPr lang="en-US" sz="3200" dirty="0">
                <a:latin typeface="Lucida Console" panose="020B0609040504020204" pitchFamily="49" charset="0"/>
              </a:rPr>
              <a:t>	"REPEAT VALUE", </a:t>
            </a:r>
          </a:p>
          <a:p>
            <a:pPr>
              <a:tabLst>
                <a:tab pos="1031875" algn="l"/>
              </a:tabLst>
            </a:pPr>
            <a:r>
              <a:rPr lang="en-US" sz="3200" dirty="0">
                <a:latin typeface="Lucida Console" panose="020B0609040504020204" pitchFamily="49" charset="0"/>
              </a:rPr>
              <a:t>	"")</a:t>
            </a:r>
          </a:p>
        </p:txBody>
      </p:sp>
      <p:sp>
        <p:nvSpPr>
          <p:cNvPr id="8" name="TextBox 7">
            <a:extLst>
              <a:ext uri="{FF2B5EF4-FFF2-40B4-BE49-F238E27FC236}">
                <a16:creationId xmlns:a16="http://schemas.microsoft.com/office/drawing/2014/main" id="{A3800C3A-7E9A-4FA5-8289-62868E3E9BEB}"/>
              </a:ext>
            </a:extLst>
          </p:cNvPr>
          <p:cNvSpPr txBox="1"/>
          <p:nvPr/>
        </p:nvSpPr>
        <p:spPr>
          <a:xfrm>
            <a:off x="6525064" y="1791904"/>
            <a:ext cx="5666936" cy="4031873"/>
          </a:xfrm>
          <a:prstGeom prst="rect">
            <a:avLst/>
          </a:prstGeom>
          <a:noFill/>
        </p:spPr>
        <p:txBody>
          <a:bodyPr wrap="square" rtlCol="0">
            <a:spAutoFit/>
          </a:bodyPr>
          <a:lstStyle/>
          <a:p>
            <a:r>
              <a:rPr lang="en-US" sz="3200" dirty="0" err="1">
                <a:latin typeface="Lucida Console" panose="020B0609040504020204" pitchFamily="49" charset="0"/>
              </a:rPr>
              <a:t>test_df</a:t>
            </a:r>
            <a:r>
              <a:rPr lang="en-US" sz="3200" dirty="0">
                <a:latin typeface="Lucida Console" panose="020B0609040504020204" pitchFamily="49" charset="0"/>
              </a:rPr>
              <a:t> %&gt;%</a:t>
            </a:r>
          </a:p>
          <a:p>
            <a:r>
              <a:rPr lang="en-US" sz="3200" dirty="0">
                <a:latin typeface="Lucida Console" panose="020B0609040504020204" pitchFamily="49" charset="0"/>
              </a:rPr>
              <a:t>	</a:t>
            </a:r>
            <a:r>
              <a:rPr lang="en-US" sz="3200" dirty="0" err="1">
                <a:latin typeface="Lucida Console" panose="020B0609040504020204" pitchFamily="49" charset="0"/>
              </a:rPr>
              <a:t>clean_names</a:t>
            </a:r>
            <a:r>
              <a:rPr lang="en-US" sz="3200" dirty="0">
                <a:latin typeface="Lucida Console" panose="020B0609040504020204" pitchFamily="49" charset="0"/>
              </a:rPr>
              <a:t>()</a:t>
            </a:r>
          </a:p>
          <a:p>
            <a:r>
              <a:rPr lang="en-US" sz="3200" dirty="0">
                <a:latin typeface="Lucida Console" panose="020B0609040504020204" pitchFamily="49" charset="0"/>
              </a:rPr>
              <a:t># </a:t>
            </a:r>
            <a:r>
              <a:rPr lang="en-US" sz="3200" dirty="0" err="1">
                <a:latin typeface="Lucida Console" panose="020B0609040504020204" pitchFamily="49" charset="0"/>
              </a:rPr>
              <a:t>first_name</a:t>
            </a:r>
            <a:endParaRPr lang="en-US" sz="3200" dirty="0">
              <a:latin typeface="Lucida Console" panose="020B0609040504020204" pitchFamily="49" charset="0"/>
            </a:endParaRPr>
          </a:p>
          <a:p>
            <a:r>
              <a:rPr lang="en-US" sz="3200" dirty="0">
                <a:latin typeface="Lucida Console" panose="020B0609040504020204" pitchFamily="49" charset="0"/>
              </a:rPr>
              <a:t># </a:t>
            </a:r>
            <a:r>
              <a:rPr lang="en-US" sz="3200" dirty="0" err="1">
                <a:latin typeface="Lucida Console" panose="020B0609040504020204" pitchFamily="49" charset="0"/>
              </a:rPr>
              <a:t>abc</a:t>
            </a:r>
            <a:endParaRPr lang="en-US" sz="3200" dirty="0">
              <a:latin typeface="Lucida Console" panose="020B0609040504020204" pitchFamily="49" charset="0"/>
            </a:endParaRPr>
          </a:p>
          <a:p>
            <a:r>
              <a:rPr lang="en-US" sz="3200" dirty="0">
                <a:latin typeface="Lucida Console" panose="020B0609040504020204" pitchFamily="49" charset="0"/>
              </a:rPr>
              <a:t># percent_success_2009</a:t>
            </a:r>
          </a:p>
          <a:p>
            <a:r>
              <a:rPr lang="en-US" sz="3200" dirty="0">
                <a:latin typeface="Lucida Console" panose="020B0609040504020204" pitchFamily="49" charset="0"/>
              </a:rPr>
              <a:t># </a:t>
            </a:r>
            <a:r>
              <a:rPr lang="en-US" sz="3200" dirty="0" err="1">
                <a:latin typeface="Lucida Console" panose="020B0609040504020204" pitchFamily="49" charset="0"/>
              </a:rPr>
              <a:t>repeat_value</a:t>
            </a:r>
            <a:endParaRPr lang="en-US" sz="3200" dirty="0">
              <a:latin typeface="Lucida Console" panose="020B0609040504020204" pitchFamily="49" charset="0"/>
            </a:endParaRPr>
          </a:p>
          <a:p>
            <a:r>
              <a:rPr lang="en-US" sz="3200" dirty="0">
                <a:latin typeface="Lucida Console" panose="020B0609040504020204" pitchFamily="49" charset="0"/>
              </a:rPr>
              <a:t># repeat_value_2</a:t>
            </a:r>
          </a:p>
          <a:p>
            <a:r>
              <a:rPr lang="en-US" sz="3200" dirty="0">
                <a:latin typeface="Lucida Console" panose="020B0609040504020204" pitchFamily="49" charset="0"/>
              </a:rPr>
              <a:t># x</a:t>
            </a:r>
          </a:p>
        </p:txBody>
      </p:sp>
    </p:spTree>
    <p:extLst>
      <p:ext uri="{BB962C8B-B14F-4D97-AF65-F5344CB8AC3E}">
        <p14:creationId xmlns:p14="http://schemas.microsoft.com/office/powerpoint/2010/main" val="253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adr.png">
            <a:extLst>
              <a:ext uri="{FF2B5EF4-FFF2-40B4-BE49-F238E27FC236}">
                <a16:creationId xmlns:a16="http://schemas.microsoft.com/office/drawing/2014/main" id="{B229A370-5E20-431E-849F-3D72FF088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886" y="1169580"/>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dxl.png">
            <a:extLst>
              <a:ext uri="{FF2B5EF4-FFF2-40B4-BE49-F238E27FC236}">
                <a16:creationId xmlns:a16="http://schemas.microsoft.com/office/drawing/2014/main" id="{8F667D87-66C0-4422-823B-54E51C982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105" y="2619153"/>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ven.png">
            <a:extLst>
              <a:ext uri="{FF2B5EF4-FFF2-40B4-BE49-F238E27FC236}">
                <a16:creationId xmlns:a16="http://schemas.microsoft.com/office/drawing/2014/main" id="{360FDBBB-D996-495D-B96F-2B02BC3608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887" y="4068726"/>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bble.png">
            <a:extLst>
              <a:ext uri="{FF2B5EF4-FFF2-40B4-BE49-F238E27FC236}">
                <a16:creationId xmlns:a16="http://schemas.microsoft.com/office/drawing/2014/main" id="{8C01FF18-299C-44BA-B29D-F734E290BE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7131" y="2619153"/>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idyr.png">
            <a:extLst>
              <a:ext uri="{FF2B5EF4-FFF2-40B4-BE49-F238E27FC236}">
                <a16:creationId xmlns:a16="http://schemas.microsoft.com/office/drawing/2014/main" id="{23378B60-B660-4390-8F2A-1CE50026D0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408" y="1169580"/>
            <a:ext cx="1577763"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FF30FB-E95D-4AD1-8F60-611332249488}"/>
              </a:ext>
            </a:extLst>
          </p:cNvPr>
          <p:cNvSpPr txBox="1"/>
          <p:nvPr/>
        </p:nvSpPr>
        <p:spPr>
          <a:xfrm>
            <a:off x="185459" y="235331"/>
            <a:ext cx="1459053" cy="646331"/>
          </a:xfrm>
          <a:prstGeom prst="rect">
            <a:avLst/>
          </a:prstGeom>
          <a:noFill/>
        </p:spPr>
        <p:txBody>
          <a:bodyPr wrap="none" rtlCol="0">
            <a:spAutoFit/>
          </a:bodyPr>
          <a:lstStyle/>
          <a:p>
            <a:pPr algn="ctr"/>
            <a:r>
              <a:rPr lang="en-US" sz="3600" dirty="0"/>
              <a:t>import</a:t>
            </a:r>
          </a:p>
        </p:txBody>
      </p:sp>
      <p:sp>
        <p:nvSpPr>
          <p:cNvPr id="9" name="TextBox 8">
            <a:extLst>
              <a:ext uri="{FF2B5EF4-FFF2-40B4-BE49-F238E27FC236}">
                <a16:creationId xmlns:a16="http://schemas.microsoft.com/office/drawing/2014/main" id="{348B3302-7D4E-4F53-AD37-AA47B16A395F}"/>
              </a:ext>
            </a:extLst>
          </p:cNvPr>
          <p:cNvSpPr txBox="1"/>
          <p:nvPr/>
        </p:nvSpPr>
        <p:spPr>
          <a:xfrm>
            <a:off x="2139997" y="235331"/>
            <a:ext cx="894796" cy="646331"/>
          </a:xfrm>
          <a:prstGeom prst="rect">
            <a:avLst/>
          </a:prstGeom>
          <a:noFill/>
        </p:spPr>
        <p:txBody>
          <a:bodyPr wrap="none" rtlCol="0">
            <a:spAutoFit/>
          </a:bodyPr>
          <a:lstStyle/>
          <a:p>
            <a:pPr algn="ctr"/>
            <a:r>
              <a:rPr lang="en-US" sz="3600" dirty="0"/>
              <a:t>tidy</a:t>
            </a:r>
          </a:p>
        </p:txBody>
      </p:sp>
      <p:sp>
        <p:nvSpPr>
          <p:cNvPr id="10" name="TextBox 9">
            <a:extLst>
              <a:ext uri="{FF2B5EF4-FFF2-40B4-BE49-F238E27FC236}">
                <a16:creationId xmlns:a16="http://schemas.microsoft.com/office/drawing/2014/main" id="{BB1A6CA6-D522-4125-9E7E-A8138549CB36}"/>
              </a:ext>
            </a:extLst>
          </p:cNvPr>
          <p:cNvSpPr txBox="1"/>
          <p:nvPr/>
        </p:nvSpPr>
        <p:spPr>
          <a:xfrm>
            <a:off x="3530278" y="235331"/>
            <a:ext cx="2033505" cy="646331"/>
          </a:xfrm>
          <a:prstGeom prst="rect">
            <a:avLst/>
          </a:prstGeom>
          <a:noFill/>
        </p:spPr>
        <p:txBody>
          <a:bodyPr wrap="none" rtlCol="0">
            <a:spAutoFit/>
          </a:bodyPr>
          <a:lstStyle/>
          <a:p>
            <a:pPr algn="ctr"/>
            <a:r>
              <a:rPr lang="en-US" sz="3600" dirty="0"/>
              <a:t>transform</a:t>
            </a:r>
          </a:p>
        </p:txBody>
      </p:sp>
      <p:pic>
        <p:nvPicPr>
          <p:cNvPr id="2060" name="Picture 12" descr="dplyr.png">
            <a:extLst>
              <a:ext uri="{FF2B5EF4-FFF2-40B4-BE49-F238E27FC236}">
                <a16:creationId xmlns:a16="http://schemas.microsoft.com/office/drawing/2014/main" id="{0AE02966-D853-4778-80E1-9F3CE7EFF6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7118" y="1189327"/>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forcats.png">
            <a:extLst>
              <a:ext uri="{FF2B5EF4-FFF2-40B4-BE49-F238E27FC236}">
                <a16:creationId xmlns:a16="http://schemas.microsoft.com/office/drawing/2014/main" id="{1C206F27-8B88-42A5-9762-EB456CE794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7118" y="4048979"/>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ubridate.png">
            <a:extLst>
              <a:ext uri="{FF2B5EF4-FFF2-40B4-BE49-F238E27FC236}">
                <a16:creationId xmlns:a16="http://schemas.microsoft.com/office/drawing/2014/main" id="{7C1C0973-E3E9-4C2F-B9D0-CC0AF80010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6490" y="2619153"/>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tringr.png">
            <a:extLst>
              <a:ext uri="{FF2B5EF4-FFF2-40B4-BE49-F238E27FC236}">
                <a16:creationId xmlns:a16="http://schemas.microsoft.com/office/drawing/2014/main" id="{0153B2DE-BE5C-4777-ABCC-171B8163B3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7746" y="2619153"/>
            <a:ext cx="1577763" cy="18288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04869A-DEDE-4888-A223-A8014D8520E5}"/>
              </a:ext>
            </a:extLst>
          </p:cNvPr>
          <p:cNvSpPr txBox="1"/>
          <p:nvPr/>
        </p:nvSpPr>
        <p:spPr>
          <a:xfrm>
            <a:off x="6059268" y="235331"/>
            <a:ext cx="1756442" cy="646331"/>
          </a:xfrm>
          <a:prstGeom prst="rect">
            <a:avLst/>
          </a:prstGeom>
          <a:noFill/>
        </p:spPr>
        <p:txBody>
          <a:bodyPr wrap="none" rtlCol="0">
            <a:spAutoFit/>
          </a:bodyPr>
          <a:lstStyle/>
          <a:p>
            <a:pPr algn="ctr"/>
            <a:r>
              <a:rPr lang="en-US" sz="3600" dirty="0"/>
              <a:t>visualize</a:t>
            </a:r>
          </a:p>
        </p:txBody>
      </p:sp>
      <p:pic>
        <p:nvPicPr>
          <p:cNvPr id="2068" name="Picture 20" descr="ggplot2.png">
            <a:extLst>
              <a:ext uri="{FF2B5EF4-FFF2-40B4-BE49-F238E27FC236}">
                <a16:creationId xmlns:a16="http://schemas.microsoft.com/office/drawing/2014/main" id="{D894A780-3E8F-44DB-B8D2-AA4B9F334B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00556" y="1220465"/>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broom.png">
            <a:extLst>
              <a:ext uri="{FF2B5EF4-FFF2-40B4-BE49-F238E27FC236}">
                <a16:creationId xmlns:a16="http://schemas.microsoft.com/office/drawing/2014/main" id="{5CA03ADC-B9C7-4CE4-905B-1B5A048D7F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3994" y="1220465"/>
            <a:ext cx="157776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modelr.png">
            <a:extLst>
              <a:ext uri="{FF2B5EF4-FFF2-40B4-BE49-F238E27FC236}">
                <a16:creationId xmlns:a16="http://schemas.microsoft.com/office/drawing/2014/main" id="{FC817779-DEDA-4F49-B408-4198F5A4FC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66957" y="2700670"/>
            <a:ext cx="1584113" cy="18288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107BAE8-2E05-4FB5-BECB-4D1D21BB2171}"/>
              </a:ext>
            </a:extLst>
          </p:cNvPr>
          <p:cNvSpPr txBox="1"/>
          <p:nvPr/>
        </p:nvSpPr>
        <p:spPr>
          <a:xfrm>
            <a:off x="8311195" y="235331"/>
            <a:ext cx="1374094" cy="646331"/>
          </a:xfrm>
          <a:prstGeom prst="rect">
            <a:avLst/>
          </a:prstGeom>
          <a:noFill/>
        </p:spPr>
        <p:txBody>
          <a:bodyPr wrap="none" rtlCol="0">
            <a:spAutoFit/>
          </a:bodyPr>
          <a:lstStyle/>
          <a:p>
            <a:pPr algn="ctr"/>
            <a:r>
              <a:rPr lang="en-US" sz="3600" dirty="0"/>
              <a:t>model</a:t>
            </a:r>
          </a:p>
        </p:txBody>
      </p:sp>
      <p:sp>
        <p:nvSpPr>
          <p:cNvPr id="20" name="TextBox 19">
            <a:extLst>
              <a:ext uri="{FF2B5EF4-FFF2-40B4-BE49-F238E27FC236}">
                <a16:creationId xmlns:a16="http://schemas.microsoft.com/office/drawing/2014/main" id="{41202607-884F-4B4B-8CF6-1C4D1D760F88}"/>
              </a:ext>
            </a:extLst>
          </p:cNvPr>
          <p:cNvSpPr txBox="1"/>
          <p:nvPr/>
        </p:nvSpPr>
        <p:spPr>
          <a:xfrm>
            <a:off x="10180775" y="235331"/>
            <a:ext cx="1781963" cy="646331"/>
          </a:xfrm>
          <a:prstGeom prst="rect">
            <a:avLst/>
          </a:prstGeom>
          <a:noFill/>
        </p:spPr>
        <p:txBody>
          <a:bodyPr wrap="none" rtlCol="0">
            <a:spAutoFit/>
          </a:bodyPr>
          <a:lstStyle/>
          <a:p>
            <a:pPr algn="ctr"/>
            <a:r>
              <a:rPr lang="en-US" sz="3600" dirty="0"/>
              <a:t>program</a:t>
            </a:r>
          </a:p>
        </p:txBody>
      </p:sp>
      <p:cxnSp>
        <p:nvCxnSpPr>
          <p:cNvPr id="3" name="Straight Arrow Connector 2">
            <a:extLst>
              <a:ext uri="{FF2B5EF4-FFF2-40B4-BE49-F238E27FC236}">
                <a16:creationId xmlns:a16="http://schemas.microsoft.com/office/drawing/2014/main" id="{D20374FD-548E-4717-93D7-0D8ACFD4E87C}"/>
              </a:ext>
            </a:extLst>
          </p:cNvPr>
          <p:cNvCxnSpPr>
            <a:stCxn id="8" idx="3"/>
            <a:endCxn id="9" idx="1"/>
          </p:cNvCxnSpPr>
          <p:nvPr/>
        </p:nvCxnSpPr>
        <p:spPr>
          <a:xfrm>
            <a:off x="1644512" y="558497"/>
            <a:ext cx="495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4C9C546-04F1-4D66-9BA2-B831B6A73AF2}"/>
              </a:ext>
            </a:extLst>
          </p:cNvPr>
          <p:cNvCxnSpPr>
            <a:stCxn id="9" idx="3"/>
            <a:endCxn id="10" idx="1"/>
          </p:cNvCxnSpPr>
          <p:nvPr/>
        </p:nvCxnSpPr>
        <p:spPr>
          <a:xfrm>
            <a:off x="3034793" y="558497"/>
            <a:ext cx="495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83A9FB3-8C87-43BA-AB5A-72E6C1D143BE}"/>
              </a:ext>
            </a:extLst>
          </p:cNvPr>
          <p:cNvCxnSpPr>
            <a:stCxn id="10" idx="3"/>
            <a:endCxn id="15" idx="1"/>
          </p:cNvCxnSpPr>
          <p:nvPr/>
        </p:nvCxnSpPr>
        <p:spPr>
          <a:xfrm>
            <a:off x="5563783" y="558497"/>
            <a:ext cx="495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FFA26E-630C-4749-B40C-52FB00613954}"/>
              </a:ext>
            </a:extLst>
          </p:cNvPr>
          <p:cNvCxnSpPr>
            <a:stCxn id="15" idx="3"/>
            <a:endCxn id="19" idx="1"/>
          </p:cNvCxnSpPr>
          <p:nvPr/>
        </p:nvCxnSpPr>
        <p:spPr>
          <a:xfrm>
            <a:off x="7815710" y="558497"/>
            <a:ext cx="4954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74" name="Picture 26" descr="purrr.png">
            <a:extLst>
              <a:ext uri="{FF2B5EF4-FFF2-40B4-BE49-F238E27FC236}">
                <a16:creationId xmlns:a16="http://schemas.microsoft.com/office/drawing/2014/main" id="{9129B154-DB4D-409D-AC1B-08E42DBCD9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84975" y="4189228"/>
            <a:ext cx="1577763"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86CB9561-D85F-4DFA-99D0-F49DFB19AE4A}"/>
              </a:ext>
            </a:extLst>
          </p:cNvPr>
          <p:cNvCxnSpPr>
            <a:stCxn id="19" idx="2"/>
            <a:endCxn id="10" idx="2"/>
          </p:cNvCxnSpPr>
          <p:nvPr/>
        </p:nvCxnSpPr>
        <p:spPr>
          <a:xfrm rot="5400000">
            <a:off x="6772637" y="-1343943"/>
            <a:ext cx="12700" cy="445121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07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F6475-EA52-43AA-A171-C18009967B56}"/>
              </a:ext>
            </a:extLst>
          </p:cNvPr>
          <p:cNvSpPr txBox="1"/>
          <p:nvPr/>
        </p:nvSpPr>
        <p:spPr>
          <a:xfrm>
            <a:off x="4975289" y="258595"/>
            <a:ext cx="2241447" cy="1323439"/>
          </a:xfrm>
          <a:prstGeom prst="rect">
            <a:avLst/>
          </a:prstGeom>
          <a:noFill/>
        </p:spPr>
        <p:txBody>
          <a:bodyPr wrap="none" rtlCol="0">
            <a:spAutoFit/>
          </a:bodyPr>
          <a:lstStyle/>
          <a:p>
            <a:pPr algn="ctr"/>
            <a:r>
              <a:rPr lang="en-US" sz="8000" dirty="0" err="1"/>
              <a:t>tabyl</a:t>
            </a:r>
            <a:endParaRPr lang="en-US" sz="8000" dirty="0"/>
          </a:p>
        </p:txBody>
      </p:sp>
      <p:pic>
        <p:nvPicPr>
          <p:cNvPr id="4" name="Picture 3">
            <a:extLst>
              <a:ext uri="{FF2B5EF4-FFF2-40B4-BE49-F238E27FC236}">
                <a16:creationId xmlns:a16="http://schemas.microsoft.com/office/drawing/2014/main" id="{3C981541-DEA0-4150-ACDF-6769DA3F74C9}"/>
              </a:ext>
            </a:extLst>
          </p:cNvPr>
          <p:cNvPicPr>
            <a:picLocks noChangeAspect="1"/>
          </p:cNvPicPr>
          <p:nvPr/>
        </p:nvPicPr>
        <p:blipFill rotWithShape="1">
          <a:blip r:embed="rId3"/>
          <a:srcRect l="53750" t="34775" r="25000" b="25801"/>
          <a:stretch/>
        </p:blipFill>
        <p:spPr>
          <a:xfrm>
            <a:off x="1664677" y="1444752"/>
            <a:ext cx="8862646" cy="4932602"/>
          </a:xfrm>
          <a:prstGeom prst="rect">
            <a:avLst/>
          </a:prstGeom>
        </p:spPr>
      </p:pic>
      <p:sp>
        <p:nvSpPr>
          <p:cNvPr id="5" name="Rectangle 4">
            <a:extLst>
              <a:ext uri="{FF2B5EF4-FFF2-40B4-BE49-F238E27FC236}">
                <a16:creationId xmlns:a16="http://schemas.microsoft.com/office/drawing/2014/main" id="{89796B69-0E28-46AC-9153-DEA837DCBDB9}"/>
              </a:ext>
            </a:extLst>
          </p:cNvPr>
          <p:cNvSpPr/>
          <p:nvPr/>
        </p:nvSpPr>
        <p:spPr>
          <a:xfrm>
            <a:off x="0" y="6414739"/>
            <a:ext cx="6646985" cy="369332"/>
          </a:xfrm>
          <a:prstGeom prst="rect">
            <a:avLst/>
          </a:prstGeom>
        </p:spPr>
        <p:txBody>
          <a:bodyPr wrap="square">
            <a:spAutoFit/>
          </a:bodyPr>
          <a:lstStyle/>
          <a:p>
            <a:r>
              <a:rPr lang="en-US" u="sng"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https://github.com/sfirke/janitor/blob/master/vignettes/tabyls.md</a:t>
            </a:r>
            <a:r>
              <a:rPr lang="en-US" u="sng" dirty="0">
                <a:solidFill>
                  <a:schemeClr val="tx1">
                    <a:lumMod val="50000"/>
                    <a:lumOff val="50000"/>
                  </a:schemeClr>
                </a:solidFill>
              </a:rPr>
              <a:t> </a:t>
            </a:r>
          </a:p>
        </p:txBody>
      </p:sp>
    </p:spTree>
    <p:extLst>
      <p:ext uri="{BB962C8B-B14F-4D97-AF65-F5344CB8AC3E}">
        <p14:creationId xmlns:p14="http://schemas.microsoft.com/office/powerpoint/2010/main" val="8843052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4 data science">
            <a:hlinkClick r:id="rId3"/>
            <a:extLst>
              <a:ext uri="{FF2B5EF4-FFF2-40B4-BE49-F238E27FC236}">
                <a16:creationId xmlns:a16="http://schemas.microsoft.com/office/drawing/2014/main" id="{D2FEB416-21B6-43B5-AFAF-8C35F2E0E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387" y="-1956"/>
            <a:ext cx="4577226" cy="685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45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05E215-A8F4-4EC8-9A7D-3F2224CC3E32}"/>
              </a:ext>
            </a:extLst>
          </p:cNvPr>
          <p:cNvPicPr>
            <a:picLocks noChangeAspect="1"/>
          </p:cNvPicPr>
          <p:nvPr/>
        </p:nvPicPr>
        <p:blipFill rotWithShape="1">
          <a:blip r:embed="rId3"/>
          <a:srcRect l="51312" t="9299" r="3962" b="50000"/>
          <a:stretch/>
        </p:blipFill>
        <p:spPr>
          <a:xfrm>
            <a:off x="0" y="0"/>
            <a:ext cx="12192000" cy="3328491"/>
          </a:xfrm>
          <a:prstGeom prst="rect">
            <a:avLst/>
          </a:prstGeom>
        </p:spPr>
      </p:pic>
      <p:sp>
        <p:nvSpPr>
          <p:cNvPr id="3" name="TextBox 2">
            <a:extLst>
              <a:ext uri="{FF2B5EF4-FFF2-40B4-BE49-F238E27FC236}">
                <a16:creationId xmlns:a16="http://schemas.microsoft.com/office/drawing/2014/main" id="{CFD9A4F1-6D2E-43C6-9A98-A2D122E72BC6}"/>
              </a:ext>
            </a:extLst>
          </p:cNvPr>
          <p:cNvSpPr txBox="1"/>
          <p:nvPr/>
        </p:nvSpPr>
        <p:spPr>
          <a:xfrm>
            <a:off x="2447692" y="3529510"/>
            <a:ext cx="7296615"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Importing Data in R (Parts 1 and 2)</a:t>
            </a:r>
          </a:p>
          <a:p>
            <a:pPr marL="571500" indent="-571500">
              <a:buFont typeface="Arial" panose="020B0604020202020204" pitchFamily="34" charset="0"/>
              <a:buChar char="•"/>
            </a:pPr>
            <a:r>
              <a:rPr lang="en-US" sz="3600" dirty="0"/>
              <a:t>Cleaning Data in R</a:t>
            </a:r>
          </a:p>
          <a:p>
            <a:pPr marL="571500" indent="-571500">
              <a:buFont typeface="Arial" panose="020B0604020202020204" pitchFamily="34" charset="0"/>
              <a:buChar char="•"/>
            </a:pPr>
            <a:r>
              <a:rPr lang="en-US" sz="3600" dirty="0"/>
              <a:t>Data Manipulation in R with </a:t>
            </a:r>
            <a:r>
              <a:rPr lang="en-US" sz="3600" dirty="0" err="1"/>
              <a:t>dplyr</a:t>
            </a:r>
            <a:endParaRPr lang="en-US" sz="3600" dirty="0"/>
          </a:p>
          <a:p>
            <a:pPr marL="571500" indent="-571500">
              <a:buFont typeface="Arial" panose="020B0604020202020204" pitchFamily="34" charset="0"/>
              <a:buChar char="•"/>
            </a:pPr>
            <a:r>
              <a:rPr lang="en-US" sz="3600" dirty="0"/>
              <a:t>Joining data in R with </a:t>
            </a:r>
            <a:r>
              <a:rPr lang="en-US" sz="3600" dirty="0" err="1"/>
              <a:t>dplyr</a:t>
            </a:r>
            <a:endParaRPr lang="en-US" sz="3600" dirty="0"/>
          </a:p>
          <a:p>
            <a:pPr marL="571500" indent="-571500">
              <a:buFont typeface="Arial" panose="020B0604020202020204" pitchFamily="34" charset="0"/>
              <a:buChar char="•"/>
            </a:pPr>
            <a:r>
              <a:rPr lang="en-US" sz="3600" dirty="0"/>
              <a:t>Exploratory Data Analysis in R</a:t>
            </a:r>
          </a:p>
        </p:txBody>
      </p:sp>
    </p:spTree>
    <p:extLst>
      <p:ext uri="{BB962C8B-B14F-4D97-AF65-F5344CB8AC3E}">
        <p14:creationId xmlns:p14="http://schemas.microsoft.com/office/powerpoint/2010/main" val="1698608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BE666E11-69A3-431D-9713-5666A2A46628}"/>
              </a:ext>
            </a:extLst>
          </p:cNvPr>
          <p:cNvPicPr>
            <a:picLocks noChangeAspect="1"/>
          </p:cNvPicPr>
          <p:nvPr/>
        </p:nvPicPr>
        <p:blipFill rotWithShape="1">
          <a:blip r:embed="rId4"/>
          <a:srcRect l="57787" t="9939" r="11599" b="3996"/>
          <a:stretch/>
        </p:blipFill>
        <p:spPr>
          <a:xfrm>
            <a:off x="2018675" y="0"/>
            <a:ext cx="8154649" cy="6877416"/>
          </a:xfrm>
          <a:prstGeom prst="rect">
            <a:avLst/>
          </a:prstGeom>
        </p:spPr>
      </p:pic>
    </p:spTree>
    <p:extLst>
      <p:ext uri="{BB962C8B-B14F-4D97-AF65-F5344CB8AC3E}">
        <p14:creationId xmlns:p14="http://schemas.microsoft.com/office/powerpoint/2010/main" val="2250037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83E78-70F6-4041-ADC7-6C435995CB1C}"/>
              </a:ext>
            </a:extLst>
          </p:cNvPr>
          <p:cNvSpPr txBox="1"/>
          <p:nvPr/>
        </p:nvSpPr>
        <p:spPr>
          <a:xfrm>
            <a:off x="2959347" y="258595"/>
            <a:ext cx="6273320" cy="1323439"/>
          </a:xfrm>
          <a:prstGeom prst="rect">
            <a:avLst/>
          </a:prstGeom>
          <a:noFill/>
        </p:spPr>
        <p:txBody>
          <a:bodyPr wrap="none" rtlCol="0">
            <a:spAutoFit/>
          </a:bodyPr>
          <a:lstStyle/>
          <a:p>
            <a:pPr algn="ctr"/>
            <a:r>
              <a:rPr lang="en-US" sz="8000" dirty="0"/>
              <a:t>getting started</a:t>
            </a:r>
          </a:p>
        </p:txBody>
      </p:sp>
      <p:sp>
        <p:nvSpPr>
          <p:cNvPr id="3" name="Rectangle 2">
            <a:extLst>
              <a:ext uri="{FF2B5EF4-FFF2-40B4-BE49-F238E27FC236}">
                <a16:creationId xmlns:a16="http://schemas.microsoft.com/office/drawing/2014/main" id="{77BD6F10-5420-4183-B3FA-F5500D27AF66}"/>
              </a:ext>
            </a:extLst>
          </p:cNvPr>
          <p:cNvSpPr/>
          <p:nvPr/>
        </p:nvSpPr>
        <p:spPr>
          <a:xfrm>
            <a:off x="1074234" y="1755395"/>
            <a:ext cx="10199649" cy="4481420"/>
          </a:xfrm>
          <a:prstGeom prst="rect">
            <a:avLst/>
          </a:prstGeom>
        </p:spPr>
        <p:txBody>
          <a:bodyPr wrap="square">
            <a:spAutoFit/>
          </a:bodyPr>
          <a:lstStyle/>
          <a:p>
            <a:pPr>
              <a:lnSpc>
                <a:spcPct val="114000"/>
              </a:lnSpc>
            </a:pPr>
            <a:r>
              <a:rPr lang="en-US" sz="2800" dirty="0">
                <a:solidFill>
                  <a:schemeClr val="accent6"/>
                </a:solidFill>
                <a:latin typeface="Lucida Console" panose="020B0609040504020204" pitchFamily="49" charset="0"/>
              </a:rPr>
              <a:t>#install and load the following packages</a:t>
            </a:r>
          </a:p>
          <a:p>
            <a:pPr>
              <a:lnSpc>
                <a:spcPct val="114000"/>
              </a:lnSpc>
            </a:pPr>
            <a:r>
              <a:rPr lang="en-US" sz="2800" dirty="0">
                <a:solidFill>
                  <a:schemeClr val="accent1"/>
                </a:solidFill>
                <a:latin typeface="Lucida Console" panose="020B0609040504020204" pitchFamily="49" charset="0"/>
              </a:rPr>
              <a:t>library</a:t>
            </a:r>
            <a:r>
              <a:rPr lang="en-US" sz="2800" dirty="0">
                <a:latin typeface="Lucida Console" panose="020B0609040504020204" pitchFamily="49" charset="0"/>
              </a:rPr>
              <a:t>(</a:t>
            </a:r>
            <a:r>
              <a:rPr lang="en-US" sz="2800" dirty="0" err="1">
                <a:latin typeface="Lucida Console" panose="020B0609040504020204" pitchFamily="49" charset="0"/>
              </a:rPr>
              <a:t>tidyverse</a:t>
            </a:r>
            <a:r>
              <a:rPr lang="en-US" sz="2800" dirty="0">
                <a:latin typeface="Lucida Console" panose="020B0609040504020204" pitchFamily="49" charset="0"/>
              </a:rPr>
              <a:t>) </a:t>
            </a:r>
            <a:r>
              <a:rPr lang="en-US" sz="2800" dirty="0">
                <a:solidFill>
                  <a:schemeClr val="accent6"/>
                </a:solidFill>
                <a:latin typeface="Lucida Console" panose="020B0609040504020204" pitchFamily="49" charset="0"/>
              </a:rPr>
              <a:t>#</a:t>
            </a:r>
            <a:r>
              <a:rPr lang="en-US" sz="2800" dirty="0" err="1">
                <a:solidFill>
                  <a:schemeClr val="accent6"/>
                </a:solidFill>
                <a:latin typeface="Lucida Console" panose="020B0609040504020204" pitchFamily="49" charset="0"/>
              </a:rPr>
              <a:t>dplyr</a:t>
            </a:r>
            <a:r>
              <a:rPr lang="en-US" sz="2800" dirty="0">
                <a:solidFill>
                  <a:schemeClr val="accent6"/>
                </a:solidFill>
                <a:latin typeface="Lucida Console" panose="020B0609040504020204" pitchFamily="49" charset="0"/>
              </a:rPr>
              <a:t>, </a:t>
            </a:r>
            <a:r>
              <a:rPr lang="en-US" sz="2800" dirty="0" err="1">
                <a:solidFill>
                  <a:schemeClr val="accent6"/>
                </a:solidFill>
                <a:latin typeface="Lucida Console" panose="020B0609040504020204" pitchFamily="49" charset="0"/>
              </a:rPr>
              <a:t>tidyr</a:t>
            </a:r>
            <a:r>
              <a:rPr lang="en-US" sz="2800" dirty="0">
                <a:solidFill>
                  <a:schemeClr val="accent6"/>
                </a:solidFill>
                <a:latin typeface="Lucida Console" panose="020B0609040504020204" pitchFamily="49" charset="0"/>
              </a:rPr>
              <a:t>, and more</a:t>
            </a:r>
          </a:p>
          <a:p>
            <a:pPr>
              <a:lnSpc>
                <a:spcPct val="114000"/>
              </a:lnSpc>
            </a:pPr>
            <a:r>
              <a:rPr lang="en-US" sz="2800" dirty="0">
                <a:solidFill>
                  <a:schemeClr val="accent1"/>
                </a:solidFill>
                <a:latin typeface="Lucida Console" panose="020B0609040504020204" pitchFamily="49" charset="0"/>
              </a:rPr>
              <a:t>library</a:t>
            </a:r>
            <a:r>
              <a:rPr lang="en-US" sz="2800" dirty="0">
                <a:latin typeface="Lucida Console" panose="020B0609040504020204" pitchFamily="49" charset="0"/>
              </a:rPr>
              <a:t>(psych) </a:t>
            </a:r>
            <a:r>
              <a:rPr lang="en-US" sz="2800" dirty="0">
                <a:solidFill>
                  <a:schemeClr val="accent6"/>
                </a:solidFill>
                <a:latin typeface="Lucida Console" panose="020B0609040504020204" pitchFamily="49" charset="0"/>
              </a:rPr>
              <a:t>#downloading for </a:t>
            </a:r>
            <a:r>
              <a:rPr lang="en-US" sz="2800" dirty="0" err="1">
                <a:solidFill>
                  <a:schemeClr val="accent6"/>
                </a:solidFill>
                <a:latin typeface="Lucida Console" panose="020B0609040504020204" pitchFamily="49" charset="0"/>
              </a:rPr>
              <a:t>bfi</a:t>
            </a:r>
            <a:r>
              <a:rPr lang="en-US" sz="2800" dirty="0">
                <a:solidFill>
                  <a:schemeClr val="accent6"/>
                </a:solidFill>
                <a:latin typeface="Lucida Console" panose="020B0609040504020204" pitchFamily="49" charset="0"/>
              </a:rPr>
              <a:t> data</a:t>
            </a:r>
          </a:p>
          <a:p>
            <a:pPr>
              <a:lnSpc>
                <a:spcPct val="114000"/>
              </a:lnSpc>
            </a:pPr>
            <a:r>
              <a:rPr lang="en-US" sz="2800" dirty="0">
                <a:solidFill>
                  <a:schemeClr val="accent1"/>
                </a:solidFill>
                <a:latin typeface="Lucida Console" panose="020B0609040504020204" pitchFamily="49" charset="0"/>
              </a:rPr>
              <a:t>library</a:t>
            </a:r>
            <a:r>
              <a:rPr lang="en-US" sz="2800" dirty="0">
                <a:latin typeface="Lucida Console" panose="020B0609040504020204" pitchFamily="49" charset="0"/>
              </a:rPr>
              <a:t>(</a:t>
            </a:r>
            <a:r>
              <a:rPr lang="en-US" sz="2800" dirty="0" err="1">
                <a:latin typeface="Lucida Console" panose="020B0609040504020204" pitchFamily="49" charset="0"/>
              </a:rPr>
              <a:t>summarytools</a:t>
            </a:r>
            <a:r>
              <a:rPr lang="en-US" sz="2800" dirty="0">
                <a:latin typeface="Lucida Console" panose="020B0609040504020204" pitchFamily="49" charset="0"/>
              </a:rPr>
              <a:t>) </a:t>
            </a:r>
            <a:r>
              <a:rPr lang="en-US" sz="2800" dirty="0">
                <a:solidFill>
                  <a:schemeClr val="accent6"/>
                </a:solidFill>
                <a:latin typeface="Lucida Console" panose="020B0609040504020204" pitchFamily="49" charset="0"/>
              </a:rPr>
              <a:t>#used for </a:t>
            </a:r>
            <a:r>
              <a:rPr lang="en-US" sz="2800" dirty="0" err="1">
                <a:solidFill>
                  <a:schemeClr val="accent6"/>
                </a:solidFill>
                <a:latin typeface="Lucida Console" panose="020B0609040504020204" pitchFamily="49" charset="0"/>
              </a:rPr>
              <a:t>dfSummary</a:t>
            </a:r>
            <a:r>
              <a:rPr lang="en-US" sz="2800" dirty="0">
                <a:solidFill>
                  <a:schemeClr val="accent6"/>
                </a:solidFill>
                <a:latin typeface="Lucida Console" panose="020B0609040504020204" pitchFamily="49" charset="0"/>
              </a:rPr>
              <a:t>()</a:t>
            </a:r>
          </a:p>
          <a:p>
            <a:pPr>
              <a:lnSpc>
                <a:spcPct val="114000"/>
              </a:lnSpc>
            </a:pPr>
            <a:r>
              <a:rPr lang="en-US" sz="2800" dirty="0">
                <a:solidFill>
                  <a:schemeClr val="accent1"/>
                </a:solidFill>
                <a:latin typeface="Lucida Console" panose="020B0609040504020204" pitchFamily="49" charset="0"/>
              </a:rPr>
              <a:t>library</a:t>
            </a:r>
            <a:r>
              <a:rPr lang="en-US" sz="2800" dirty="0">
                <a:latin typeface="Lucida Console" panose="020B0609040504020204" pitchFamily="49" charset="0"/>
              </a:rPr>
              <a:t>(janitor) </a:t>
            </a:r>
            <a:r>
              <a:rPr lang="en-US" sz="2800" dirty="0">
                <a:solidFill>
                  <a:schemeClr val="accent6"/>
                </a:solidFill>
                <a:latin typeface="Lucida Console" panose="020B0609040504020204" pitchFamily="49" charset="0"/>
              </a:rPr>
              <a:t>#used for other data cleaning</a:t>
            </a:r>
          </a:p>
          <a:p>
            <a:pPr>
              <a:lnSpc>
                <a:spcPct val="114000"/>
              </a:lnSpc>
            </a:pPr>
            <a:endParaRPr lang="en-US" sz="2800" dirty="0">
              <a:latin typeface="Lucida Console" panose="020B0609040504020204" pitchFamily="49" charset="0"/>
            </a:endParaRPr>
          </a:p>
          <a:p>
            <a:pPr>
              <a:lnSpc>
                <a:spcPct val="114000"/>
              </a:lnSpc>
            </a:pPr>
            <a:r>
              <a:rPr lang="en-US" sz="2800" dirty="0">
                <a:solidFill>
                  <a:schemeClr val="accent6"/>
                </a:solidFill>
                <a:latin typeface="Lucida Console" panose="020B0609040504020204" pitchFamily="49" charset="0"/>
              </a:rPr>
              <a:t>#Load in </a:t>
            </a:r>
            <a:r>
              <a:rPr lang="en-US" sz="2800" dirty="0" err="1">
                <a:solidFill>
                  <a:schemeClr val="accent6"/>
                </a:solidFill>
                <a:latin typeface="Lucida Console" panose="020B0609040504020204" pitchFamily="49" charset="0"/>
              </a:rPr>
              <a:t>bfi</a:t>
            </a:r>
            <a:r>
              <a:rPr lang="en-US" sz="2800" dirty="0">
                <a:solidFill>
                  <a:schemeClr val="accent6"/>
                </a:solidFill>
                <a:latin typeface="Lucida Console" panose="020B0609040504020204" pitchFamily="49" charset="0"/>
              </a:rPr>
              <a:t> dataset</a:t>
            </a:r>
          </a:p>
          <a:p>
            <a:pPr>
              <a:lnSpc>
                <a:spcPct val="114000"/>
              </a:lnSpc>
            </a:pPr>
            <a:r>
              <a:rPr lang="en-US" sz="2800" dirty="0">
                <a:latin typeface="Lucida Console" panose="020B0609040504020204" pitchFamily="49" charset="0"/>
              </a:rPr>
              <a:t>data(</a:t>
            </a:r>
            <a:r>
              <a:rPr lang="en-US" sz="2800" dirty="0" err="1">
                <a:latin typeface="Lucida Console" panose="020B0609040504020204" pitchFamily="49" charset="0"/>
              </a:rPr>
              <a:t>bfi</a:t>
            </a:r>
            <a:r>
              <a:rPr lang="en-US" sz="2800" dirty="0">
                <a:latin typeface="Lucida Console" panose="020B0609040504020204" pitchFamily="49" charset="0"/>
              </a:rPr>
              <a:t>)</a:t>
            </a:r>
          </a:p>
          <a:p>
            <a:pPr>
              <a:lnSpc>
                <a:spcPct val="114000"/>
              </a:lnSpc>
            </a:pPr>
            <a:r>
              <a:rPr lang="en-US" sz="2800" dirty="0">
                <a:latin typeface="Lucida Console" panose="020B0609040504020204" pitchFamily="49" charset="0"/>
              </a:rPr>
              <a:t>describe(</a:t>
            </a:r>
            <a:r>
              <a:rPr lang="en-US" sz="2800" dirty="0" err="1">
                <a:latin typeface="Lucida Console" panose="020B0609040504020204" pitchFamily="49" charset="0"/>
              </a:rPr>
              <a:t>bfi</a:t>
            </a:r>
            <a:r>
              <a:rPr lang="en-US" sz="2800" dirty="0">
                <a:latin typeface="Lucida Console" panose="020B0609040504020204" pitchFamily="49" charset="0"/>
              </a:rPr>
              <a:t>)</a:t>
            </a:r>
          </a:p>
        </p:txBody>
      </p:sp>
    </p:spTree>
    <p:extLst>
      <p:ext uri="{BB962C8B-B14F-4D97-AF65-F5344CB8AC3E}">
        <p14:creationId xmlns:p14="http://schemas.microsoft.com/office/powerpoint/2010/main" val="274202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37974-2D62-4144-92D7-40934E14DA74}"/>
              </a:ext>
            </a:extLst>
          </p:cNvPr>
          <p:cNvSpPr txBox="1"/>
          <p:nvPr/>
        </p:nvSpPr>
        <p:spPr>
          <a:xfrm>
            <a:off x="2556292" y="258595"/>
            <a:ext cx="7079439" cy="1323439"/>
          </a:xfrm>
          <a:prstGeom prst="rect">
            <a:avLst/>
          </a:prstGeom>
          <a:noFill/>
        </p:spPr>
        <p:txBody>
          <a:bodyPr wrap="none" rtlCol="0">
            <a:spAutoFit/>
          </a:bodyPr>
          <a:lstStyle/>
          <a:p>
            <a:pPr algn="ctr"/>
            <a:r>
              <a:rPr lang="en-US" sz="8000" dirty="0"/>
              <a:t>viewing the data</a:t>
            </a:r>
          </a:p>
        </p:txBody>
      </p:sp>
      <p:sp>
        <p:nvSpPr>
          <p:cNvPr id="3" name="Rectangle 2">
            <a:extLst>
              <a:ext uri="{FF2B5EF4-FFF2-40B4-BE49-F238E27FC236}">
                <a16:creationId xmlns:a16="http://schemas.microsoft.com/office/drawing/2014/main" id="{4BF3F2D6-6A6F-4EBF-8BE4-96F6C89D3A55}"/>
              </a:ext>
            </a:extLst>
          </p:cNvPr>
          <p:cNvSpPr/>
          <p:nvPr/>
        </p:nvSpPr>
        <p:spPr>
          <a:xfrm>
            <a:off x="1358590" y="2393939"/>
            <a:ext cx="9474820" cy="2308324"/>
          </a:xfrm>
          <a:prstGeom prst="rect">
            <a:avLst/>
          </a:prstGeom>
        </p:spPr>
        <p:txBody>
          <a:bodyPr wrap="square">
            <a:spAutoFit/>
          </a:bodyPr>
          <a:lstStyle/>
          <a:p>
            <a:r>
              <a:rPr lang="en-US" sz="3600" dirty="0">
                <a:latin typeface="Lucida Console" panose="020B0609040504020204" pitchFamily="49" charset="0"/>
              </a:rPr>
              <a:t>View(</a:t>
            </a:r>
            <a:r>
              <a:rPr lang="en-US" sz="3600" dirty="0" err="1">
                <a:latin typeface="Lucida Console" panose="020B0609040504020204" pitchFamily="49" charset="0"/>
              </a:rPr>
              <a:t>bfi</a:t>
            </a:r>
            <a:r>
              <a:rPr lang="en-US" sz="3600" dirty="0">
                <a:latin typeface="Lucida Console" panose="020B0609040504020204" pitchFamily="49" charset="0"/>
              </a:rPr>
              <a:t>) </a:t>
            </a:r>
            <a:r>
              <a:rPr lang="en-US" sz="3600" dirty="0">
                <a:solidFill>
                  <a:schemeClr val="accent6"/>
                </a:solidFill>
                <a:latin typeface="Lucida Console" panose="020B0609040504020204" pitchFamily="49" charset="0"/>
              </a:rPr>
              <a:t>#note the uppercase v</a:t>
            </a:r>
          </a:p>
          <a:p>
            <a:r>
              <a:rPr lang="en-US" sz="3600" dirty="0">
                <a:solidFill>
                  <a:schemeClr val="bg1">
                    <a:lumMod val="65000"/>
                  </a:schemeClr>
                </a:solidFill>
                <a:latin typeface="Lucida Console" panose="020B0609040504020204" pitchFamily="49" charset="0"/>
              </a:rPr>
              <a:t>base::</a:t>
            </a:r>
            <a:r>
              <a:rPr lang="en-US" sz="3600" dirty="0">
                <a:latin typeface="Lucida Console" panose="020B0609040504020204" pitchFamily="49" charset="0"/>
              </a:rPr>
              <a:t>summary(</a:t>
            </a:r>
            <a:r>
              <a:rPr lang="en-US" sz="3600" dirty="0" err="1">
                <a:latin typeface="Lucida Console" panose="020B0609040504020204" pitchFamily="49" charset="0"/>
              </a:rPr>
              <a:t>bfi</a:t>
            </a:r>
            <a:r>
              <a:rPr lang="en-US" sz="3600" dirty="0">
                <a:latin typeface="Lucida Console" panose="020B0609040504020204" pitchFamily="49" charset="0"/>
              </a:rPr>
              <a:t>)</a:t>
            </a:r>
          </a:p>
          <a:p>
            <a:r>
              <a:rPr lang="en-US" sz="3600" dirty="0">
                <a:solidFill>
                  <a:schemeClr val="bg1">
                    <a:lumMod val="65000"/>
                  </a:schemeClr>
                </a:solidFill>
                <a:latin typeface="Lucida Console" panose="020B0609040504020204" pitchFamily="49" charset="0"/>
              </a:rPr>
              <a:t>psych::</a:t>
            </a:r>
            <a:r>
              <a:rPr lang="en-US" sz="3600" dirty="0">
                <a:latin typeface="Lucida Console" panose="020B0609040504020204" pitchFamily="49" charset="0"/>
              </a:rPr>
              <a:t>describe(</a:t>
            </a:r>
            <a:r>
              <a:rPr lang="en-US" sz="3600" dirty="0" err="1">
                <a:latin typeface="Lucida Console" panose="020B0609040504020204" pitchFamily="49" charset="0"/>
              </a:rPr>
              <a:t>bfi</a:t>
            </a:r>
            <a:r>
              <a:rPr lang="en-US" sz="3600" dirty="0">
                <a:latin typeface="Lucida Console" panose="020B0609040504020204" pitchFamily="49" charset="0"/>
              </a:rPr>
              <a:t>)</a:t>
            </a:r>
          </a:p>
          <a:p>
            <a:r>
              <a:rPr lang="en-US" sz="3600" dirty="0" err="1">
                <a:solidFill>
                  <a:schemeClr val="bg1">
                    <a:lumMod val="65000"/>
                  </a:schemeClr>
                </a:solidFill>
                <a:latin typeface="Lucida Console" panose="020B0609040504020204" pitchFamily="49" charset="0"/>
              </a:rPr>
              <a:t>dplyr</a:t>
            </a:r>
            <a:r>
              <a:rPr lang="en-US" sz="3600" dirty="0">
                <a:solidFill>
                  <a:schemeClr val="bg1">
                    <a:lumMod val="65000"/>
                  </a:schemeClr>
                </a:solidFill>
                <a:latin typeface="Lucida Console" panose="020B0609040504020204" pitchFamily="49" charset="0"/>
              </a:rPr>
              <a:t>::</a:t>
            </a:r>
            <a:r>
              <a:rPr lang="en-US" sz="3600" dirty="0">
                <a:latin typeface="Lucida Console" panose="020B0609040504020204" pitchFamily="49" charset="0"/>
              </a:rPr>
              <a:t>glimpse(</a:t>
            </a:r>
            <a:r>
              <a:rPr lang="en-US" sz="3600" dirty="0" err="1">
                <a:latin typeface="Lucida Console" panose="020B0609040504020204" pitchFamily="49" charset="0"/>
              </a:rPr>
              <a:t>bfi</a:t>
            </a:r>
            <a:r>
              <a:rPr lang="en-US" sz="3600" dirty="0">
                <a:latin typeface="Lucida Console" panose="020B0609040504020204" pitchFamily="49" charset="0"/>
              </a:rPr>
              <a:t>)</a:t>
            </a:r>
          </a:p>
        </p:txBody>
      </p:sp>
      <p:sp>
        <p:nvSpPr>
          <p:cNvPr id="4" name="Rectangle 3">
            <a:extLst>
              <a:ext uri="{FF2B5EF4-FFF2-40B4-BE49-F238E27FC236}">
                <a16:creationId xmlns:a16="http://schemas.microsoft.com/office/drawing/2014/main" id="{4384B318-E2A7-4954-946E-0093BD25B8B5}"/>
              </a:ext>
            </a:extLst>
          </p:cNvPr>
          <p:cNvSpPr/>
          <p:nvPr/>
        </p:nvSpPr>
        <p:spPr>
          <a:xfrm>
            <a:off x="1358590" y="5334144"/>
            <a:ext cx="9748025" cy="646331"/>
          </a:xfrm>
          <a:prstGeom prst="rect">
            <a:avLst/>
          </a:prstGeom>
        </p:spPr>
        <p:txBody>
          <a:bodyPr wrap="square">
            <a:spAutoFit/>
          </a:bodyPr>
          <a:lstStyle/>
          <a:p>
            <a:r>
              <a:rPr lang="en-US" sz="3600" dirty="0">
                <a:latin typeface="Lucida Console" panose="020B0609040504020204" pitchFamily="49" charset="0"/>
              </a:rPr>
              <a:t>view(</a:t>
            </a:r>
            <a:r>
              <a:rPr lang="en-US" sz="3600" dirty="0" err="1">
                <a:latin typeface="Lucida Console" panose="020B0609040504020204" pitchFamily="49" charset="0"/>
              </a:rPr>
              <a:t>summarytools</a:t>
            </a:r>
            <a:r>
              <a:rPr lang="en-US" sz="3600" dirty="0">
                <a:latin typeface="Lucida Console" panose="020B0609040504020204" pitchFamily="49" charset="0"/>
              </a:rPr>
              <a:t>::</a:t>
            </a:r>
            <a:r>
              <a:rPr lang="en-US" sz="3600" dirty="0" err="1">
                <a:latin typeface="Lucida Console" panose="020B0609040504020204" pitchFamily="49" charset="0"/>
              </a:rPr>
              <a:t>dfSummary</a:t>
            </a:r>
            <a:r>
              <a:rPr lang="en-US" sz="3600" dirty="0">
                <a:latin typeface="Lucida Console" panose="020B0609040504020204" pitchFamily="49" charset="0"/>
              </a:rPr>
              <a:t>(</a:t>
            </a:r>
            <a:r>
              <a:rPr lang="en-US" sz="3600" dirty="0" err="1">
                <a:latin typeface="Lucida Console" panose="020B0609040504020204" pitchFamily="49" charset="0"/>
              </a:rPr>
              <a:t>bfi</a:t>
            </a:r>
            <a:r>
              <a:rPr lang="en-US" sz="3600" dirty="0">
                <a:latin typeface="Lucida Console" panose="020B0609040504020204" pitchFamily="49" charset="0"/>
              </a:rPr>
              <a:t>))</a:t>
            </a:r>
          </a:p>
        </p:txBody>
      </p:sp>
    </p:spTree>
    <p:extLst>
      <p:ext uri="{BB962C8B-B14F-4D97-AF65-F5344CB8AC3E}">
        <p14:creationId xmlns:p14="http://schemas.microsoft.com/office/powerpoint/2010/main" val="316908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4081</Words>
  <Application>Microsoft Office PowerPoint</Application>
  <PresentationFormat>Widescreen</PresentationFormat>
  <Paragraphs>1439</Paragraphs>
  <Slides>73</Slides>
  <Notes>61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Arial</vt:lpstr>
      <vt:lpstr>Calibri</vt:lpstr>
      <vt:lpstr>Calibri Light</vt:lpstr>
      <vt:lpstr>Lato</vt:lpstr>
      <vt:lpstr>Lucida Console</vt:lpstr>
      <vt:lpstr>Nothing You Could Do</vt:lpstr>
      <vt:lpstr>Roboto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 and Manipulation in R</dc:title>
  <dc:creator>Dana Linnell Wanzer</dc:creator>
  <cp:lastModifiedBy>Dana Wanzer</cp:lastModifiedBy>
  <cp:revision>36</cp:revision>
  <dcterms:created xsi:type="dcterms:W3CDTF">2019-01-16T20:43:18Z</dcterms:created>
  <dcterms:modified xsi:type="dcterms:W3CDTF">2019-01-23T01:59:15Z</dcterms:modified>
</cp:coreProperties>
</file>